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media/image5.jpg" ContentType="image/jpg"/>
  <Override PartName="/ppt/media/image13.jpg" ContentType="image/jpg"/>
  <Override PartName="/ppt/media/image20.jpg" ContentType="image/jpg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7"/>
  </p:notesMasterIdLst>
  <p:sldIdLst>
    <p:sldId id="342" r:id="rId5"/>
    <p:sldId id="351" r:id="rId6"/>
    <p:sldId id="354" r:id="rId7"/>
    <p:sldId id="348" r:id="rId8"/>
    <p:sldId id="355" r:id="rId9"/>
    <p:sldId id="349" r:id="rId10"/>
    <p:sldId id="356" r:id="rId11"/>
    <p:sldId id="353" r:id="rId12"/>
    <p:sldId id="344" r:id="rId13"/>
    <p:sldId id="357" r:id="rId14"/>
    <p:sldId id="358" r:id="rId15"/>
    <p:sldId id="368" r:id="rId16"/>
    <p:sldId id="369" r:id="rId17"/>
    <p:sldId id="359" r:id="rId18"/>
    <p:sldId id="370" r:id="rId19"/>
    <p:sldId id="371" r:id="rId20"/>
    <p:sldId id="360" r:id="rId21"/>
    <p:sldId id="361" r:id="rId22"/>
    <p:sldId id="362" r:id="rId23"/>
    <p:sldId id="364" r:id="rId24"/>
    <p:sldId id="365" r:id="rId25"/>
    <p:sldId id="352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D KAMRAN" initials="MK" lastIdx="1" clrIdx="0">
    <p:extLst>
      <p:ext uri="{19B8F6BF-5375-455C-9EA6-DF929625EA0E}">
        <p15:presenceInfo xmlns:p15="http://schemas.microsoft.com/office/powerpoint/2012/main" userId="MD KAMRA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5202E"/>
    <a:srgbClr val="0515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5196" autoAdjust="0"/>
  </p:normalViewPr>
  <p:slideViewPr>
    <p:cSldViewPr snapToGrid="0" snapToObjects="1" showGuides="1">
      <p:cViewPr varScale="1">
        <p:scale>
          <a:sx n="85" d="100"/>
          <a:sy n="85" d="100"/>
        </p:scale>
        <p:origin x="590" y="6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02-06T14:50:09.549" idx="1">
    <p:pos x="10" y="10"/>
    <p:text/>
    <p:extLst>
      <p:ext uri="{C676402C-5697-4E1C-873F-D02D1690AC5C}">
        <p15:threadingInfo xmlns:p15="http://schemas.microsoft.com/office/powerpoint/2012/main" timeZoneBias="-33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B3339F-6CEA-4641-BE08-40DAFD6FCF25}" type="datetimeFigureOut">
              <a:rPr lang="en-US" smtClean="0"/>
              <a:t>2/4/2023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F75CB5-5666-5049-9AE0-38EFD385C2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5626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1466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F75CB5-5666-5049-9AE0-38EFD385C21E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74183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gradFill>
          <a:gsLst>
            <a:gs pos="93000">
              <a:schemeClr val="tx2"/>
            </a:gs>
            <a:gs pos="81000">
              <a:schemeClr val="accent6">
                <a:lumMod val="50000"/>
              </a:schemeClr>
            </a:gs>
            <a:gs pos="27000">
              <a:schemeClr val="tx1"/>
            </a:gs>
            <a:gs pos="8000">
              <a:schemeClr val="accent4">
                <a:lumMod val="75000"/>
              </a:schemeClr>
            </a:gs>
            <a:gs pos="0">
              <a:schemeClr val="accent4"/>
            </a:gs>
            <a:gs pos="99000">
              <a:schemeClr val="tx2">
                <a:lumMod val="40000"/>
                <a:lumOff val="60000"/>
              </a:schemeClr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14">
            <a:extLst>
              <a:ext uri="{FF2B5EF4-FFF2-40B4-BE49-F238E27FC236}">
                <a16:creationId xmlns:a16="http://schemas.microsoft.com/office/drawing/2014/main" id="{F6856948-14CB-159E-5A7C-80A0115641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0" y="0"/>
            <a:ext cx="12192000" cy="6832599"/>
          </a:xfrm>
          <a:prstGeom prst="rect">
            <a:avLst/>
          </a:prstGeom>
        </p:spPr>
      </p:pic>
      <p:pic>
        <p:nvPicPr>
          <p:cNvPr id="9" name="Content Placeholder 14">
            <a:extLst>
              <a:ext uri="{FF2B5EF4-FFF2-40B4-BE49-F238E27FC236}">
                <a16:creationId xmlns:a16="http://schemas.microsoft.com/office/drawing/2014/main" id="{7FFF1F47-49A0-3608-5C50-3C57415465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0901" t="2692" r="9005" b="2173"/>
          <a:stretch/>
        </p:blipFill>
        <p:spPr>
          <a:xfrm>
            <a:off x="-3" y="37"/>
            <a:ext cx="12192000" cy="68538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462FF1-D97D-8505-FE7F-8B2DB411A8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527164"/>
            <a:ext cx="12191998" cy="1323440"/>
          </a:xfrm>
        </p:spPr>
        <p:txBody>
          <a:bodyPr>
            <a:noAutofit/>
          </a:bodyPr>
          <a:lstStyle>
            <a:lvl1pPr algn="ctr">
              <a:defRPr sz="6000" kern="1200" spc="2200" baseline="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58B9CAE2-F3DD-D6D3-96C8-D947A41177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" y="3558868"/>
            <a:ext cx="12191997" cy="781119"/>
          </a:xfrm>
        </p:spPr>
        <p:txBody>
          <a:bodyPr>
            <a:noAutofit/>
          </a:bodyPr>
          <a:lstStyle>
            <a:lvl1pPr marL="0" indent="0" algn="ctr">
              <a:buNone/>
              <a:defRPr sz="4000" b="0" i="0" spc="1800" baseline="0">
                <a:solidFill>
                  <a:schemeClr val="bg1"/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subtitle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07BA9FA4-8138-9E88-1DA3-FE01F5672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5532550"/>
            <a:ext cx="12192000" cy="1323440"/>
          </a:xfrm>
          <a:solidFill>
            <a:schemeClr val="tx1">
              <a:alpha val="61961"/>
            </a:schemeClr>
          </a:solidFill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60000"/>
              </a:lnSpc>
              <a:buNone/>
              <a:defRPr sz="2000" b="0" i="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</p:spTree>
    <p:extLst>
      <p:ext uri="{BB962C8B-B14F-4D97-AF65-F5344CB8AC3E}">
        <p14:creationId xmlns:p14="http://schemas.microsoft.com/office/powerpoint/2010/main" val="41193215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Content Placeholder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5845" y="-6350"/>
            <a:ext cx="7732295" cy="685386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5F19E97-D266-0158-DB58-8B80C6AE8445}"/>
              </a:ext>
            </a:extLst>
          </p:cNvPr>
          <p:cNvSpPr/>
          <p:nvPr userDrawn="1"/>
        </p:nvSpPr>
        <p:spPr>
          <a:xfrm>
            <a:off x="-1" y="0"/>
            <a:ext cx="8784040" cy="685915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3661" y="1052108"/>
            <a:ext cx="6910627" cy="1164882"/>
          </a:xfrm>
        </p:spPr>
        <p:txBody>
          <a:bodyPr anchor="b">
            <a:noAutofit/>
          </a:bodyPr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AEE2076-2104-00E8-4FC5-D2D1939662A8}"/>
              </a:ext>
            </a:extLst>
          </p:cNvPr>
          <p:cNvSpPr/>
          <p:nvPr userDrawn="1"/>
        </p:nvSpPr>
        <p:spPr>
          <a:xfrm>
            <a:off x="1876516" y="842493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29EA78E-CF91-A313-1EA3-1B737189BE6A}"/>
              </a:ext>
            </a:extLst>
          </p:cNvPr>
          <p:cNvSpPr/>
          <p:nvPr userDrawn="1"/>
        </p:nvSpPr>
        <p:spPr>
          <a:xfrm>
            <a:off x="3272500" y="5713197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BC4BAB7B-AB4F-FB57-387C-7A8618043E2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025623" y="2530837"/>
            <a:ext cx="6888665" cy="961087"/>
          </a:xfrm>
        </p:spPr>
        <p:txBody>
          <a:bodyPr>
            <a:noAutofit/>
          </a:bodyPr>
          <a:lstStyle>
            <a:lvl1pPr>
              <a:lnSpc>
                <a:spcPct val="140000"/>
              </a:lnSpc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7512376E-E81C-EEBC-A5F9-53785637088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25624" y="3617963"/>
            <a:ext cx="6888665" cy="2241805"/>
          </a:xfrm>
        </p:spPr>
        <p:txBody>
          <a:bodyPr anchor="t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 sz="1600">
                <a:solidFill>
                  <a:schemeClr val="bg1"/>
                </a:solidFill>
                <a:latin typeface="+mn-lt"/>
                <a:cs typeface="Biome" panose="020B0503030204020804" pitchFamily="34" charset="0"/>
              </a:defRPr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67E9B3C-3EC9-30D0-6EEC-FFD2F1067447}"/>
              </a:ext>
            </a:extLst>
          </p:cNvPr>
          <p:cNvCxnSpPr>
            <a:cxnSpLocks/>
          </p:cNvCxnSpPr>
          <p:nvPr userDrawn="1"/>
        </p:nvCxnSpPr>
        <p:spPr>
          <a:xfrm>
            <a:off x="-12590" y="2359726"/>
            <a:ext cx="532008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CB971EAC-E57B-EF86-ED6F-AE35987CD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8A0ED8DF-4F9C-BDFE-68ED-49B03A544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44BC0460-E5E3-23E3-6335-36CF4BEB87F3}"/>
              </a:ext>
            </a:extLst>
          </p:cNvPr>
          <p:cNvSpPr/>
          <p:nvPr userDrawn="1"/>
        </p:nvSpPr>
        <p:spPr>
          <a:xfrm>
            <a:off x="2360199" y="596691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66623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E699CB90-DCF5-D9AC-0A86-1E02CB3418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8000"/>
          </a:blip>
          <a:srcRect/>
          <a:stretch/>
        </p:blipFill>
        <p:spPr>
          <a:xfrm>
            <a:off x="0" y="11089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0ADD8375-FF36-FC51-FBBD-A4EBCE6D932A}"/>
              </a:ext>
            </a:extLst>
          </p:cNvPr>
          <p:cNvSpPr/>
          <p:nvPr userDrawn="1"/>
        </p:nvSpPr>
        <p:spPr>
          <a:xfrm>
            <a:off x="322118" y="365124"/>
            <a:ext cx="11547765" cy="6237287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365125"/>
            <a:ext cx="10515601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70A684CF-D752-D358-B0D4-0DA2FFB2C78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09530" y="2220319"/>
            <a:ext cx="8845828" cy="929026"/>
          </a:xfrm>
        </p:spPr>
        <p:txBody>
          <a:bodyPr anchor="t">
            <a:noAutofit/>
          </a:bodyPr>
          <a:lstStyle>
            <a:lvl1pPr marL="0" indent="0" algn="ctr">
              <a:lnSpc>
                <a:spcPct val="140000"/>
              </a:lnSpc>
              <a:buFontTx/>
              <a:buNone/>
              <a:defRPr sz="16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9C04702-97CE-9583-8282-DF8500E5ABEF}"/>
              </a:ext>
            </a:extLst>
          </p:cNvPr>
          <p:cNvCxnSpPr>
            <a:cxnSpLocks/>
          </p:cNvCxnSpPr>
          <p:nvPr userDrawn="1"/>
        </p:nvCxnSpPr>
        <p:spPr>
          <a:xfrm>
            <a:off x="4451205" y="3330985"/>
            <a:ext cx="0" cy="1774795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6439E47-02A2-4A4F-1E4A-5DF22C90533A}"/>
              </a:ext>
            </a:extLst>
          </p:cNvPr>
          <p:cNvCxnSpPr>
            <a:cxnSpLocks/>
          </p:cNvCxnSpPr>
          <p:nvPr userDrawn="1"/>
        </p:nvCxnSpPr>
        <p:spPr>
          <a:xfrm>
            <a:off x="7756108" y="3330985"/>
            <a:ext cx="0" cy="1774795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1ABCF599-DE3A-3924-1B55-8986557F7D6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1557437" y="3360802"/>
            <a:ext cx="2522391" cy="1721355"/>
          </a:xfrm>
        </p:spPr>
        <p:txBody>
          <a:bodyPr anchor="ctr">
            <a:noAutofit/>
          </a:bodyPr>
          <a:lstStyle>
            <a:lvl1pPr algn="ctr"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95711A8B-0B07-4705-5569-EA1C5E3964C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4800601" y="3358082"/>
            <a:ext cx="2587137" cy="1721355"/>
          </a:xfrm>
        </p:spPr>
        <p:txBody>
          <a:bodyPr anchor="ctr">
            <a:noAutofit/>
          </a:bodyPr>
          <a:lstStyle>
            <a:lvl1pPr algn="ctr"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18BA5EC5-6267-42DB-3068-781F4FBA3354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125381" y="3360802"/>
            <a:ext cx="2587137" cy="1721355"/>
          </a:xfrm>
        </p:spPr>
        <p:txBody>
          <a:bodyPr anchor="ctr">
            <a:noAutofit/>
          </a:bodyPr>
          <a:lstStyle>
            <a:lvl1pPr algn="ctr"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2E394DBB-1E16-C49F-3143-1C827302D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CE982166-168E-4452-AD77-7BDE30E28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Graphic 12">
            <a:extLst>
              <a:ext uri="{FF2B5EF4-FFF2-40B4-BE49-F238E27FC236}">
                <a16:creationId xmlns:a16="http://schemas.microsoft.com/office/drawing/2014/main" id="{33860DCC-9F93-1344-72B0-356F9A045A3A}"/>
              </a:ext>
            </a:extLst>
          </p:cNvPr>
          <p:cNvSpPr/>
          <p:nvPr userDrawn="1"/>
        </p:nvSpPr>
        <p:spPr>
          <a:xfrm>
            <a:off x="873270" y="3931194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Graphic 15">
            <a:extLst>
              <a:ext uri="{FF2B5EF4-FFF2-40B4-BE49-F238E27FC236}">
                <a16:creationId xmlns:a16="http://schemas.microsoft.com/office/drawing/2014/main" id="{1ABE433E-FA5E-3262-5CAB-46DED868AF63}"/>
              </a:ext>
            </a:extLst>
          </p:cNvPr>
          <p:cNvSpPr/>
          <p:nvPr userDrawn="1"/>
        </p:nvSpPr>
        <p:spPr>
          <a:xfrm>
            <a:off x="10658835" y="2022227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6" name="Graphic 15">
            <a:extLst>
              <a:ext uri="{FF2B5EF4-FFF2-40B4-BE49-F238E27FC236}">
                <a16:creationId xmlns:a16="http://schemas.microsoft.com/office/drawing/2014/main" id="{67D7C421-15EE-D350-36FE-97825F63A2BA}"/>
              </a:ext>
            </a:extLst>
          </p:cNvPr>
          <p:cNvSpPr/>
          <p:nvPr userDrawn="1"/>
        </p:nvSpPr>
        <p:spPr>
          <a:xfrm>
            <a:off x="8496299" y="5218771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90304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1E869C67-E833-BD41-7743-D6450600B9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39000"/>
          </a:blip>
          <a:srcRect l="30375" t="11383" b="18991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5F27405-A048-8186-4834-FCBC24391D91}"/>
              </a:ext>
            </a:extLst>
          </p:cNvPr>
          <p:cNvSpPr/>
          <p:nvPr userDrawn="1"/>
        </p:nvSpPr>
        <p:spPr>
          <a:xfrm>
            <a:off x="532" y="11284"/>
            <a:ext cx="12192000" cy="684532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370" y="365125"/>
            <a:ext cx="10515601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Text Placeholder 19">
            <a:extLst>
              <a:ext uri="{FF2B5EF4-FFF2-40B4-BE49-F238E27FC236}">
                <a16:creationId xmlns:a16="http://schemas.microsoft.com/office/drawing/2014/main" id="{416EC7F6-3F25-98AA-EA20-A759C49841A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828739" y="2714455"/>
            <a:ext cx="3953594" cy="509671"/>
          </a:xfrm>
        </p:spPr>
        <p:txBody>
          <a:bodyPr anchor="ctr">
            <a:noAutofit/>
          </a:bodyPr>
          <a:lstStyle>
            <a:lvl1pPr>
              <a:defRPr sz="2000" spc="300"/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0" name="Text Placeholder 19">
            <a:extLst>
              <a:ext uri="{FF2B5EF4-FFF2-40B4-BE49-F238E27FC236}">
                <a16:creationId xmlns:a16="http://schemas.microsoft.com/office/drawing/2014/main" id="{59A4D373-2403-6A05-1927-144387611C2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966224" y="2700810"/>
            <a:ext cx="3911982" cy="523316"/>
          </a:xfrm>
        </p:spPr>
        <p:txBody>
          <a:bodyPr anchor="ctr">
            <a:noAutofit/>
          </a:bodyPr>
          <a:lstStyle>
            <a:lvl1pPr>
              <a:defRPr sz="2000" spc="300"/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2003C5A-BF21-DE87-0ED1-3E2D0F32B5D8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1864931" y="3448050"/>
            <a:ext cx="3911982" cy="2307568"/>
          </a:xfrm>
        </p:spPr>
        <p:txBody>
          <a:bodyPr/>
          <a:lstStyle>
            <a:lvl1pPr marL="283464" indent="-283464">
              <a:buClr>
                <a:schemeClr val="accent6"/>
              </a:buClr>
              <a:buFont typeface="Arial" panose="020B0604020202020204" pitchFamily="34" charset="0"/>
              <a:buChar char="•"/>
              <a:defRPr sz="1600" spc="20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defRPr sz="1600"/>
            </a:lvl2pPr>
            <a:lvl3pPr marL="859536" indent="-283464">
              <a:defRPr sz="1600"/>
            </a:lvl3pPr>
            <a:lvl4pPr marL="1152144">
              <a:defRPr sz="16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6966224" y="3448050"/>
            <a:ext cx="3911982" cy="2307568"/>
          </a:xfrm>
        </p:spPr>
        <p:txBody>
          <a:bodyPr/>
          <a:lstStyle>
            <a:lvl1pPr marL="283464" indent="-283464">
              <a:buClr>
                <a:schemeClr val="accent6"/>
              </a:buClr>
              <a:buFont typeface="Arial" panose="020B0604020202020204" pitchFamily="34" charset="0"/>
              <a:buChar char="•"/>
              <a:defRPr sz="1600" spc="20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defRPr sz="1600"/>
            </a:lvl2pPr>
            <a:lvl3pPr marL="859536" indent="-283464">
              <a:defRPr sz="1600"/>
            </a:lvl3pPr>
            <a:lvl4pPr marL="1152144">
              <a:defRPr sz="16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1" name="Graphic 15">
            <a:extLst>
              <a:ext uri="{FF2B5EF4-FFF2-40B4-BE49-F238E27FC236}">
                <a16:creationId xmlns:a16="http://schemas.microsoft.com/office/drawing/2014/main" id="{FFDFB3E1-7148-2A79-2224-9A66EE89CDB3}"/>
              </a:ext>
            </a:extLst>
          </p:cNvPr>
          <p:cNvSpPr/>
          <p:nvPr userDrawn="1"/>
        </p:nvSpPr>
        <p:spPr>
          <a:xfrm>
            <a:off x="10521648" y="5608449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42" name="Graphic 15">
            <a:extLst>
              <a:ext uri="{FF2B5EF4-FFF2-40B4-BE49-F238E27FC236}">
                <a16:creationId xmlns:a16="http://schemas.microsoft.com/office/drawing/2014/main" id="{4D2D79B7-4A68-FA5E-D644-77D4216A8149}"/>
              </a:ext>
            </a:extLst>
          </p:cNvPr>
          <p:cNvSpPr/>
          <p:nvPr userDrawn="1"/>
        </p:nvSpPr>
        <p:spPr>
          <a:xfrm>
            <a:off x="10981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44" name="Graphic 12">
            <a:extLst>
              <a:ext uri="{FF2B5EF4-FFF2-40B4-BE49-F238E27FC236}">
                <a16:creationId xmlns:a16="http://schemas.microsoft.com/office/drawing/2014/main" id="{09257FA7-91DE-7D44-90E4-63C9DFA962D4}"/>
              </a:ext>
            </a:extLst>
          </p:cNvPr>
          <p:cNvSpPr/>
          <p:nvPr userDrawn="1"/>
        </p:nvSpPr>
        <p:spPr>
          <a:xfrm>
            <a:off x="1306906" y="3837599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Graphic 12">
            <a:extLst>
              <a:ext uri="{FF2B5EF4-FFF2-40B4-BE49-F238E27FC236}">
                <a16:creationId xmlns:a16="http://schemas.microsoft.com/office/drawing/2014/main" id="{4B7933AC-77F8-5A1E-9F12-CD7683B26868}"/>
              </a:ext>
            </a:extLst>
          </p:cNvPr>
          <p:cNvSpPr/>
          <p:nvPr userDrawn="1"/>
        </p:nvSpPr>
        <p:spPr>
          <a:xfrm>
            <a:off x="653351" y="4521502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4591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gradFill flip="none" rotWithShape="1">
          <a:gsLst>
            <a:gs pos="0">
              <a:schemeClr val="accent4">
                <a:lumMod val="50000"/>
              </a:schemeClr>
            </a:gs>
            <a:gs pos="28000">
              <a:schemeClr val="tx1"/>
            </a:gs>
            <a:gs pos="80000">
              <a:schemeClr val="accent6">
                <a:lumMod val="50000"/>
              </a:schemeClr>
            </a:gs>
            <a:gs pos="99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DE0BA61-3394-C68B-D34A-99473398C4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1774B0-5C6F-338C-838B-03C1E04D0C9B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849351" y="1683189"/>
            <a:ext cx="10493300" cy="5174811"/>
          </a:xfrm>
          <a:solidFill>
            <a:schemeClr val="bg2"/>
          </a:solidFill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3A8728-F1AB-C74B-A3F2-19AC95C5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Graphic 15">
            <a:extLst>
              <a:ext uri="{FF2B5EF4-FFF2-40B4-BE49-F238E27FC236}">
                <a16:creationId xmlns:a16="http://schemas.microsoft.com/office/drawing/2014/main" id="{7FDD546F-3181-A2C4-3ECF-1E4540E1E8FD}"/>
              </a:ext>
            </a:extLst>
          </p:cNvPr>
          <p:cNvSpPr/>
          <p:nvPr userDrawn="1"/>
        </p:nvSpPr>
        <p:spPr>
          <a:xfrm>
            <a:off x="8949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3" name="Graphic 12">
            <a:extLst>
              <a:ext uri="{FF2B5EF4-FFF2-40B4-BE49-F238E27FC236}">
                <a16:creationId xmlns:a16="http://schemas.microsoft.com/office/drawing/2014/main" id="{97F35EB9-5535-DCD3-2424-B71C26EAE49D}"/>
              </a:ext>
            </a:extLst>
          </p:cNvPr>
          <p:cNvSpPr/>
          <p:nvPr userDrawn="1"/>
        </p:nvSpPr>
        <p:spPr>
          <a:xfrm>
            <a:off x="351350" y="4503806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2588D46B-94A1-1F67-DBB5-DCEAA4A4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B30F573-4108-8909-3C0A-D2447A109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3EDBAD98-791B-7F40-4F48-85CFC9ECABBE}"/>
              </a:ext>
            </a:extLst>
          </p:cNvPr>
          <p:cNvSpPr/>
          <p:nvPr userDrawn="1"/>
        </p:nvSpPr>
        <p:spPr>
          <a:xfrm>
            <a:off x="653351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9" name="Graphic 12">
            <a:extLst>
              <a:ext uri="{FF2B5EF4-FFF2-40B4-BE49-F238E27FC236}">
                <a16:creationId xmlns:a16="http://schemas.microsoft.com/office/drawing/2014/main" id="{E3D81F90-4EAE-8C26-A885-E7B59E49164A}"/>
              </a:ext>
            </a:extLst>
          </p:cNvPr>
          <p:cNvSpPr/>
          <p:nvPr userDrawn="1"/>
        </p:nvSpPr>
        <p:spPr>
          <a:xfrm>
            <a:off x="10979909" y="1571885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4191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gradFill flip="none" rotWithShape="1">
          <a:gsLst>
            <a:gs pos="0">
              <a:schemeClr val="accent4">
                <a:lumMod val="50000"/>
              </a:schemeClr>
            </a:gs>
            <a:gs pos="28000">
              <a:schemeClr val="tx1"/>
            </a:gs>
            <a:gs pos="80000">
              <a:schemeClr val="accent6">
                <a:lumMod val="50000"/>
              </a:schemeClr>
            </a:gs>
            <a:gs pos="99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DE0BA61-3394-C68B-D34A-99473398C4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EF5DF7BD-C87C-3543-83E0-896181958360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849349" y="1684777"/>
            <a:ext cx="10515601" cy="5171635"/>
          </a:xfrm>
          <a:solidFill>
            <a:schemeClr val="bg2"/>
          </a:solidFill>
        </p:spPr>
        <p:txBody>
          <a:bodyPr anchor="ctr">
            <a:noAutofit/>
          </a:bodyPr>
          <a:lstStyle>
            <a:lvl1pPr algn="ctr" rtl="0" fontAlgn="base">
              <a:defRPr lang="en-US" sz="1800" b="0" i="0" smtClean="0">
                <a:solidFill>
                  <a:schemeClr val="bg1"/>
                </a:solidFill>
                <a:effectLst/>
                <a:latin typeface="Arial Nova" panose="020B0504020202020204" pitchFamily="34" charset="0"/>
                <a:cs typeface="Arial" panose="020B0604020202020204" pitchFamily="34" charset="0"/>
              </a:defRPr>
            </a:lvl1pPr>
          </a:lstStyle>
          <a:p>
            <a:pPr rtl="0" fontAlgn="base"/>
            <a:r>
              <a:rPr lang="en-US" b="0" i="0" dirty="0">
                <a:solidFill>
                  <a:srgbClr val="201F1E"/>
                </a:solidFill>
                <a:effectLst/>
                <a:latin typeface="Calibri" panose="020F0502020204030204" pitchFamily="34" charset="0"/>
              </a:rPr>
              <a:t>Click to insert image or graphic here</a:t>
            </a:r>
            <a:endParaRPr lang="en-US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3A8728-F1AB-C74B-A3F2-19AC95C5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Graphic 15">
            <a:extLst>
              <a:ext uri="{FF2B5EF4-FFF2-40B4-BE49-F238E27FC236}">
                <a16:creationId xmlns:a16="http://schemas.microsoft.com/office/drawing/2014/main" id="{7FDD546F-3181-A2C4-3ECF-1E4540E1E8FD}"/>
              </a:ext>
            </a:extLst>
          </p:cNvPr>
          <p:cNvSpPr/>
          <p:nvPr userDrawn="1"/>
        </p:nvSpPr>
        <p:spPr>
          <a:xfrm>
            <a:off x="871787" y="621690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3" name="Graphic 12">
            <a:extLst>
              <a:ext uri="{FF2B5EF4-FFF2-40B4-BE49-F238E27FC236}">
                <a16:creationId xmlns:a16="http://schemas.microsoft.com/office/drawing/2014/main" id="{97F35EB9-5535-DCD3-2424-B71C26EAE49D}"/>
              </a:ext>
            </a:extLst>
          </p:cNvPr>
          <p:cNvSpPr/>
          <p:nvPr userDrawn="1"/>
        </p:nvSpPr>
        <p:spPr>
          <a:xfrm>
            <a:off x="351350" y="1540687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2588D46B-94A1-1F67-DBB5-DCEAA4A4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B30F573-4108-8909-3C0A-D2447A109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3EDBAD98-791B-7F40-4F48-85CFC9ECABBE}"/>
              </a:ext>
            </a:extLst>
          </p:cNvPr>
          <p:cNvSpPr/>
          <p:nvPr userDrawn="1"/>
        </p:nvSpPr>
        <p:spPr>
          <a:xfrm>
            <a:off x="607054" y="188247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9" name="Graphic 12">
            <a:extLst>
              <a:ext uri="{FF2B5EF4-FFF2-40B4-BE49-F238E27FC236}">
                <a16:creationId xmlns:a16="http://schemas.microsoft.com/office/drawing/2014/main" id="{E3D81F90-4EAE-8C26-A885-E7B59E49164A}"/>
              </a:ext>
            </a:extLst>
          </p:cNvPr>
          <p:cNvSpPr/>
          <p:nvPr userDrawn="1"/>
        </p:nvSpPr>
        <p:spPr>
          <a:xfrm>
            <a:off x="11685964" y="2868248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07461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bg>
      <p:bgPr>
        <a:gradFill>
          <a:gsLst>
            <a:gs pos="79986">
              <a:schemeClr val="accent6">
                <a:lumMod val="50000"/>
              </a:schemeClr>
            </a:gs>
            <a:gs pos="39018">
              <a:srgbClr val="020C12"/>
            </a:gs>
            <a:gs pos="15000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7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57E44934-AEEA-561B-0ADE-A0E419F72E34}"/>
              </a:ext>
            </a:extLst>
          </p:cNvPr>
          <p:cNvSpPr/>
          <p:nvPr userDrawn="1"/>
        </p:nvSpPr>
        <p:spPr>
          <a:xfrm>
            <a:off x="0" y="4477"/>
            <a:ext cx="12192000" cy="6853523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87731F-00C5-9B08-2819-491BDD0E1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6" name="Content Placeholder 3">
            <a:extLst>
              <a:ext uri="{FF2B5EF4-FFF2-40B4-BE49-F238E27FC236}">
                <a16:creationId xmlns:a16="http://schemas.microsoft.com/office/drawing/2014/main" id="{8476BD1A-F3CD-7831-B675-4B30DB13BBB4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838200" y="2234612"/>
            <a:ext cx="2743200" cy="2743200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00056BB6-6681-5F18-0707-36FF788E8B7D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3649398" y="1743093"/>
            <a:ext cx="4848110" cy="3833614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DA861960-A20F-381C-EC4B-C2A0F840B4C9}"/>
              </a:ext>
            </a:extLst>
          </p:cNvPr>
          <p:cNvSpPr>
            <a:spLocks noGrp="1"/>
          </p:cNvSpPr>
          <p:nvPr>
            <p:ph sz="quarter" idx="30"/>
          </p:nvPr>
        </p:nvSpPr>
        <p:spPr>
          <a:xfrm>
            <a:off x="8554054" y="2234612"/>
            <a:ext cx="2743200" cy="2735210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584954C9-4281-0277-452A-6BD47D8FAF3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8200" y="5576707"/>
            <a:ext cx="10515600" cy="613963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>
                <a:solidFill>
                  <a:schemeClr val="bg1"/>
                </a:solidFill>
                <a:latin typeface="Arial Nova" panose="020B0504020202020204" pitchFamily="34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Click to edit master text style</a:t>
            </a:r>
          </a:p>
        </p:txBody>
      </p:sp>
      <p:sp>
        <p:nvSpPr>
          <p:cNvPr id="24" name="Graphic 12">
            <a:extLst>
              <a:ext uri="{FF2B5EF4-FFF2-40B4-BE49-F238E27FC236}">
                <a16:creationId xmlns:a16="http://schemas.microsoft.com/office/drawing/2014/main" id="{19D5DAAF-67AD-0ADB-6FC2-7D9A92AE0BD0}"/>
              </a:ext>
            </a:extLst>
          </p:cNvPr>
          <p:cNvSpPr/>
          <p:nvPr userDrawn="1"/>
        </p:nvSpPr>
        <p:spPr>
          <a:xfrm>
            <a:off x="11170456" y="969148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858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38C17DA-981F-0BA8-3CD8-5ADAFFFB5412}"/>
              </a:ext>
            </a:extLst>
          </p:cNvPr>
          <p:cNvSpPr/>
          <p:nvPr userDrawn="1"/>
        </p:nvSpPr>
        <p:spPr>
          <a:xfrm>
            <a:off x="1876516" y="1290549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4848A31F-7C70-BCA2-A2B0-D6C410082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A9FED265-6FB8-0B0E-967A-10AF6EF77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B7E94463-D34E-7B78-40B0-21660AE939E4}"/>
              </a:ext>
            </a:extLst>
          </p:cNvPr>
          <p:cNvSpPr/>
          <p:nvPr userDrawn="1"/>
        </p:nvSpPr>
        <p:spPr>
          <a:xfrm>
            <a:off x="688076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0529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gradFill>
          <a:gsLst>
            <a:gs pos="82003">
              <a:schemeClr val="accent6"/>
            </a:gs>
            <a:gs pos="39982">
              <a:srgbClr val="020D13"/>
            </a:gs>
            <a:gs pos="14000">
              <a:schemeClr val="accent4">
                <a:lumMod val="50000"/>
              </a:schemeClr>
            </a:gs>
            <a:gs pos="0">
              <a:schemeClr val="accent4"/>
            </a:gs>
            <a:gs pos="98000">
              <a:schemeClr val="tx2"/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C32CE5E0-A271-3F02-95B0-2A27489DEFD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4000"/>
          </a:blip>
          <a:srcRect l="30375" t="11383" b="18991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64AEACF2-BE4A-08C5-F323-8ED695B39E0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CF52F7-0472-2EF4-1223-1785705A2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>
            <a:noAutofit/>
          </a:bodyPr>
          <a:lstStyle>
            <a:lvl1pPr algn="ctr">
              <a:defRPr spc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2A5F4FEA-EFFD-2913-9734-00CA69A215E5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1494453" y="2057399"/>
            <a:ext cx="6430348" cy="3352163"/>
          </a:xfrm>
          <a:solidFill>
            <a:schemeClr val="bg2"/>
          </a:solidFill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B9156B9-9B42-6D12-4F4C-6DA6A98B333D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8324850" y="2055812"/>
            <a:ext cx="2373313" cy="3353751"/>
          </a:xfrm>
          <a:solidFill>
            <a:schemeClr val="bg2"/>
          </a:solidFill>
        </p:spPr>
        <p:txBody>
          <a:bodyPr anchor="ctr">
            <a:noAutofit/>
          </a:bodyPr>
          <a:lstStyle>
            <a:lvl1pPr algn="ctr"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Graphic 15">
            <a:extLst>
              <a:ext uri="{FF2B5EF4-FFF2-40B4-BE49-F238E27FC236}">
                <a16:creationId xmlns:a16="http://schemas.microsoft.com/office/drawing/2014/main" id="{0F80B8C5-F10F-2547-E085-FA5D266DDF76}"/>
              </a:ext>
            </a:extLst>
          </p:cNvPr>
          <p:cNvSpPr/>
          <p:nvPr userDrawn="1"/>
        </p:nvSpPr>
        <p:spPr>
          <a:xfrm>
            <a:off x="10981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9" name="Graphic 12">
            <a:extLst>
              <a:ext uri="{FF2B5EF4-FFF2-40B4-BE49-F238E27FC236}">
                <a16:creationId xmlns:a16="http://schemas.microsoft.com/office/drawing/2014/main" id="{38898B79-1550-A6AC-FE9B-CBDD2DDE9EB0}"/>
              </a:ext>
            </a:extLst>
          </p:cNvPr>
          <p:cNvSpPr/>
          <p:nvPr userDrawn="1"/>
        </p:nvSpPr>
        <p:spPr>
          <a:xfrm>
            <a:off x="1225881" y="4503806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C89F2857-55B5-64B7-59A5-3B565E8D1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B702CC53-A6C1-26BA-DC75-CF9EF670E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Graphic 15">
            <a:extLst>
              <a:ext uri="{FF2B5EF4-FFF2-40B4-BE49-F238E27FC236}">
                <a16:creationId xmlns:a16="http://schemas.microsoft.com/office/drawing/2014/main" id="{55D287F0-FA0C-5618-47B9-31AC978549CC}"/>
              </a:ext>
            </a:extLst>
          </p:cNvPr>
          <p:cNvSpPr/>
          <p:nvPr userDrawn="1"/>
        </p:nvSpPr>
        <p:spPr>
          <a:xfrm>
            <a:off x="11404163" y="4375790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437FDA18-E199-E2F6-264B-D9B6E241E574}"/>
              </a:ext>
            </a:extLst>
          </p:cNvPr>
          <p:cNvSpPr/>
          <p:nvPr userDrawn="1"/>
        </p:nvSpPr>
        <p:spPr>
          <a:xfrm>
            <a:off x="653351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12227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Content Placeholder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9945" y="-6350"/>
            <a:ext cx="7732295" cy="685386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94206CF-1482-CF6D-D783-1BB21E6F679A}"/>
              </a:ext>
            </a:extLst>
          </p:cNvPr>
          <p:cNvSpPr/>
          <p:nvPr userDrawn="1"/>
        </p:nvSpPr>
        <p:spPr>
          <a:xfrm>
            <a:off x="5698" y="0"/>
            <a:ext cx="6085171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C79405F-38DE-C05D-5E87-4D38F54C79B4}"/>
              </a:ext>
            </a:extLst>
          </p:cNvPr>
          <p:cNvCxnSpPr>
            <a:cxnSpLocks/>
          </p:cNvCxnSpPr>
          <p:nvPr userDrawn="1"/>
        </p:nvCxnSpPr>
        <p:spPr>
          <a:xfrm>
            <a:off x="-12590" y="3125038"/>
            <a:ext cx="480404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7C904D88-E1BE-F1FA-D405-F55DA966DA84}"/>
              </a:ext>
            </a:extLst>
          </p:cNvPr>
          <p:cNvSpPr/>
          <p:nvPr userDrawn="1"/>
        </p:nvSpPr>
        <p:spPr>
          <a:xfrm>
            <a:off x="705405" y="1144246"/>
            <a:ext cx="126770" cy="126770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6371" y="1562944"/>
            <a:ext cx="3767257" cy="1358678"/>
          </a:xfrm>
        </p:spPr>
        <p:txBody>
          <a:bodyPr anchor="b">
            <a:noAutofit/>
          </a:bodyPr>
          <a:lstStyle/>
          <a:p>
            <a:r>
              <a:rPr lang="en-US" dirty="0"/>
              <a:t>Click to edit title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04BA031E-69C2-025F-5A62-37A61D3D51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06371" y="3426703"/>
            <a:ext cx="3767257" cy="261688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BA6CCC38-0DC7-93AB-5678-4FB88CE97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615ED02F-D1E1-9C00-BD42-A95D595EF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Graphic 12">
            <a:extLst>
              <a:ext uri="{FF2B5EF4-FFF2-40B4-BE49-F238E27FC236}">
                <a16:creationId xmlns:a16="http://schemas.microsoft.com/office/drawing/2014/main" id="{1D8F0816-C429-D32E-058B-33405874DFA7}"/>
              </a:ext>
            </a:extLst>
          </p:cNvPr>
          <p:cNvSpPr/>
          <p:nvPr userDrawn="1"/>
        </p:nvSpPr>
        <p:spPr>
          <a:xfrm>
            <a:off x="468157" y="1963496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82607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99000">
              <a:srgbClr val="05202E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3EA418-19D1-0D4D-BE52-40A86E32F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2BAE0C-5187-A64D-A481-E692456703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759C05-48F5-9346-8256-5B61C6990E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175D63-7351-9C4A-AEE0-10E27B3B64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r>
              <a:rPr lang="en-US" dirty="0"/>
              <a:t>Scientific findings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0889F-2BBA-5F45-95BC-BEA6688167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fld id="{FE024F78-56A6-7740-B68D-8D4D026EDF3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693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61" r:id="rId2"/>
    <p:sldLayoutId id="2147483658" r:id="rId3"/>
    <p:sldLayoutId id="2147483664" r:id="rId4"/>
    <p:sldLayoutId id="2147483650" r:id="rId5"/>
    <p:sldLayoutId id="2147483666" r:id="rId6"/>
    <p:sldLayoutId id="2147483659" r:id="rId7"/>
    <p:sldLayoutId id="2147483660" r:id="rId8"/>
    <p:sldLayoutId id="2147483663" r:id="rId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Biome" panose="020B05030302040208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accent3"/>
          </a:solidFill>
          <a:latin typeface="+mj-lt"/>
          <a:ea typeface="+mn-ea"/>
          <a:cs typeface="Biome" panose="020B0503030204020804" pitchFamily="34" charset="0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4" Type="http://schemas.openxmlformats.org/officeDocument/2006/relationships/comments" Target="../comments/commen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>
            <a:extLst>
              <a:ext uri="{FF2B5EF4-FFF2-40B4-BE49-F238E27FC236}">
                <a16:creationId xmlns:a16="http://schemas.microsoft.com/office/drawing/2014/main" id="{2981AB9E-AF0F-CAD0-2DD2-D640FB871E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" y="2805833"/>
            <a:ext cx="12191997" cy="2815038"/>
          </a:xfrm>
        </p:spPr>
        <p:txBody>
          <a:bodyPr/>
          <a:lstStyle/>
          <a:p>
            <a:r>
              <a:rPr lang="en-US" sz="2200" b="1" i="1" u="sng" dirty="0"/>
              <a:t>Team Members:-</a:t>
            </a:r>
          </a:p>
          <a:p>
            <a:r>
              <a:rPr lang="en-US" sz="2200" b="1" i="1" dirty="0"/>
              <a:t>1 - Md Kamran</a:t>
            </a:r>
          </a:p>
          <a:p>
            <a:r>
              <a:rPr lang="en-US" sz="2200" b="1" i="1" dirty="0"/>
              <a:t>  2 - Reena Verma</a:t>
            </a:r>
          </a:p>
          <a:p>
            <a:r>
              <a:rPr lang="en-US" sz="2200" b="1" i="1" dirty="0"/>
              <a:t>  3 - </a:t>
            </a:r>
            <a:r>
              <a:rPr lang="en-US" sz="2200" b="1" i="1" dirty="0" err="1"/>
              <a:t>Mithin</a:t>
            </a:r>
            <a:r>
              <a:rPr lang="en-US" sz="2200" b="1" i="1" dirty="0"/>
              <a:t> Barde</a:t>
            </a:r>
          </a:p>
          <a:p>
            <a:r>
              <a:rPr lang="en-US" sz="2200" b="1" i="1" dirty="0"/>
              <a:t>   4 - Krunal </a:t>
            </a:r>
            <a:r>
              <a:rPr lang="en-US" sz="2200" b="1" i="1" dirty="0" err="1"/>
              <a:t>Sonare</a:t>
            </a:r>
            <a:endParaRPr lang="en-US" sz="2200" b="1" i="1" dirty="0"/>
          </a:p>
          <a:p>
            <a:r>
              <a:rPr lang="en-US" sz="2200" b="1" i="1" dirty="0"/>
              <a:t>   5 - Rishabh Gupta</a:t>
            </a:r>
          </a:p>
          <a:p>
            <a:endParaRPr lang="en-US" sz="2200" dirty="0"/>
          </a:p>
          <a:p>
            <a:endParaRPr lang="en-US" sz="2200" b="1" i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EC477CA-AAF3-0E02-7780-3DC920B37C75}"/>
              </a:ext>
            </a:extLst>
          </p:cNvPr>
          <p:cNvSpPr/>
          <p:nvPr/>
        </p:nvSpPr>
        <p:spPr>
          <a:xfrm>
            <a:off x="4081929" y="5620871"/>
            <a:ext cx="435087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u="sng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+mj-lt"/>
              </a:rPr>
              <a:t>Alma Better</a:t>
            </a:r>
            <a:endParaRPr lang="en-IN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5E6ACD0-EAED-489A-9358-2E1A69C5B4D4}"/>
              </a:ext>
            </a:extLst>
          </p:cNvPr>
          <p:cNvSpPr/>
          <p:nvPr/>
        </p:nvSpPr>
        <p:spPr>
          <a:xfrm>
            <a:off x="-47669" y="36800"/>
            <a:ext cx="12287338" cy="240065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0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+mj-lt"/>
              </a:rPr>
              <a:t>Capstone Project – 4</a:t>
            </a:r>
            <a:br>
              <a:rPr lang="en-US" sz="50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+mj-lt"/>
              </a:rPr>
            </a:br>
            <a:br>
              <a:rPr lang="en-US" sz="50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+mj-lt"/>
              </a:rPr>
            </a:br>
            <a:r>
              <a:rPr lang="en-US" sz="50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+mj-lt"/>
              </a:rPr>
              <a:t>Netflix Movies &amp; TV Shows Clustering</a:t>
            </a:r>
            <a:endParaRPr lang="en-IN" sz="50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98031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" dur="2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3" dur="2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8" dur="2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3" dur="2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8" dur="20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/>
      <p:bldP spid="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C424A9-ACE1-EC01-D07F-A932517B96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7F4CC898-DBCC-7330-FDDF-6B19F836A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333" y="13281"/>
            <a:ext cx="10515600" cy="755463"/>
          </a:xfrm>
        </p:spPr>
        <p:txBody>
          <a:bodyPr/>
          <a:lstStyle/>
          <a:p>
            <a:pPr algn="l"/>
            <a:r>
              <a:rPr lang="en-US" sz="3000" u="sng" dirty="0"/>
              <a:t>Duration:</a:t>
            </a:r>
          </a:p>
        </p:txBody>
      </p:sp>
      <p:pic>
        <p:nvPicPr>
          <p:cNvPr id="8" name="object 8">
            <a:extLst>
              <a:ext uri="{FF2B5EF4-FFF2-40B4-BE49-F238E27FC236}">
                <a16:creationId xmlns:a16="http://schemas.microsoft.com/office/drawing/2014/main" id="{30B8DE50-6D7C-C317-886C-39278BF59BA2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6013" y="669311"/>
            <a:ext cx="6341655" cy="2431562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B2A9C7D0-6653-A886-328B-3961279F0E7D}"/>
              </a:ext>
            </a:extLst>
          </p:cNvPr>
          <p:cNvSpPr txBox="1">
            <a:spLocks/>
          </p:cNvSpPr>
          <p:nvPr/>
        </p:nvSpPr>
        <p:spPr>
          <a:xfrm>
            <a:off x="-19737" y="3132014"/>
            <a:ext cx="7073153" cy="38215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accent3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85128" marR="6773" indent="-469042">
              <a:lnSpc>
                <a:spcPct val="114999"/>
              </a:lnSpc>
              <a:spcBef>
                <a:spcPts val="133"/>
              </a:spcBef>
              <a:buFont typeface="Arial MT"/>
              <a:buChar char="●"/>
              <a:tabLst>
                <a:tab pos="485128" algn="l"/>
                <a:tab pos="485975" algn="l"/>
              </a:tabLst>
            </a:pPr>
            <a:r>
              <a:rPr lang="en-US" sz="1400" spc="-7" dirty="0">
                <a:solidFill>
                  <a:schemeClr val="bg1"/>
                </a:solidFill>
                <a:cs typeface="Times New Roman"/>
              </a:rPr>
              <a:t>Those</a:t>
            </a:r>
            <a:r>
              <a:rPr lang="en-US" sz="1400" spc="-27" dirty="0">
                <a:solidFill>
                  <a:schemeClr val="bg1"/>
                </a:solidFill>
                <a:cs typeface="Times New Roman"/>
              </a:rPr>
              <a:t> </a:t>
            </a:r>
            <a:r>
              <a:rPr lang="en-US" sz="1400" spc="-7" dirty="0">
                <a:solidFill>
                  <a:schemeClr val="bg1"/>
                </a:solidFill>
                <a:cs typeface="Times New Roman"/>
              </a:rPr>
              <a:t>movies</a:t>
            </a:r>
            <a:r>
              <a:rPr lang="en-US" sz="1400" spc="-27" dirty="0">
                <a:solidFill>
                  <a:schemeClr val="bg1"/>
                </a:solidFill>
                <a:cs typeface="Times New Roman"/>
              </a:rPr>
              <a:t> </a:t>
            </a:r>
            <a:r>
              <a:rPr lang="en-US" sz="1400" spc="-7" dirty="0">
                <a:solidFill>
                  <a:schemeClr val="bg1"/>
                </a:solidFill>
                <a:cs typeface="Times New Roman"/>
              </a:rPr>
              <a:t>that</a:t>
            </a:r>
            <a:r>
              <a:rPr lang="en-US" sz="1400" spc="-27" dirty="0">
                <a:solidFill>
                  <a:schemeClr val="bg1"/>
                </a:solidFill>
                <a:cs typeface="Times New Roman"/>
              </a:rPr>
              <a:t> </a:t>
            </a:r>
            <a:r>
              <a:rPr lang="en-US" sz="1400" dirty="0">
                <a:solidFill>
                  <a:schemeClr val="bg1"/>
                </a:solidFill>
                <a:cs typeface="Times New Roman"/>
              </a:rPr>
              <a:t>have</a:t>
            </a:r>
            <a:r>
              <a:rPr lang="en-US" sz="1400" spc="-20" dirty="0">
                <a:solidFill>
                  <a:schemeClr val="bg1"/>
                </a:solidFill>
                <a:cs typeface="Times New Roman"/>
              </a:rPr>
              <a:t> </a:t>
            </a:r>
            <a:r>
              <a:rPr lang="en-US" sz="1400" dirty="0">
                <a:solidFill>
                  <a:schemeClr val="bg1"/>
                </a:solidFill>
                <a:cs typeface="Times New Roman"/>
              </a:rPr>
              <a:t>a</a:t>
            </a:r>
            <a:r>
              <a:rPr lang="en-US" sz="1400" spc="-20" dirty="0">
                <a:solidFill>
                  <a:schemeClr val="bg1"/>
                </a:solidFill>
                <a:cs typeface="Times New Roman"/>
              </a:rPr>
              <a:t> </a:t>
            </a:r>
            <a:r>
              <a:rPr lang="en-US" sz="1400" dirty="0">
                <a:solidFill>
                  <a:schemeClr val="bg1"/>
                </a:solidFill>
                <a:cs typeface="Times New Roman"/>
              </a:rPr>
              <a:t>rating</a:t>
            </a:r>
            <a:r>
              <a:rPr lang="en-US" sz="1400" spc="-20" dirty="0">
                <a:solidFill>
                  <a:schemeClr val="bg1"/>
                </a:solidFill>
                <a:cs typeface="Times New Roman"/>
              </a:rPr>
              <a:t> </a:t>
            </a:r>
            <a:r>
              <a:rPr lang="en-US" sz="1400" dirty="0">
                <a:solidFill>
                  <a:schemeClr val="bg1"/>
                </a:solidFill>
                <a:cs typeface="Times New Roman"/>
              </a:rPr>
              <a:t>of </a:t>
            </a:r>
            <a:r>
              <a:rPr lang="en-US" sz="1400" spc="-513" dirty="0">
                <a:solidFill>
                  <a:schemeClr val="bg1"/>
                </a:solidFill>
                <a:cs typeface="Times New Roman"/>
              </a:rPr>
              <a:t> </a:t>
            </a:r>
            <a:r>
              <a:rPr lang="en-US" sz="1400" spc="-7" dirty="0">
                <a:solidFill>
                  <a:schemeClr val="bg1"/>
                </a:solidFill>
                <a:cs typeface="Times New Roman"/>
              </a:rPr>
              <a:t>NC-17</a:t>
            </a:r>
            <a:r>
              <a:rPr lang="en-US" sz="1400" spc="-27" dirty="0">
                <a:solidFill>
                  <a:schemeClr val="bg1"/>
                </a:solidFill>
                <a:cs typeface="Times New Roman"/>
              </a:rPr>
              <a:t> </a:t>
            </a:r>
            <a:r>
              <a:rPr lang="en-US" sz="1400" dirty="0">
                <a:solidFill>
                  <a:schemeClr val="bg1"/>
                </a:solidFill>
                <a:cs typeface="Times New Roman"/>
              </a:rPr>
              <a:t>have</a:t>
            </a:r>
            <a:r>
              <a:rPr lang="en-US" sz="1400" spc="-13" dirty="0">
                <a:solidFill>
                  <a:schemeClr val="bg1"/>
                </a:solidFill>
                <a:cs typeface="Times New Roman"/>
              </a:rPr>
              <a:t> </a:t>
            </a:r>
            <a:r>
              <a:rPr lang="en-US" sz="1400" spc="-7" dirty="0">
                <a:solidFill>
                  <a:schemeClr val="bg1"/>
                </a:solidFill>
                <a:cs typeface="Times New Roman"/>
              </a:rPr>
              <a:t>the</a:t>
            </a:r>
            <a:r>
              <a:rPr lang="en-US" sz="1400" spc="-20" dirty="0">
                <a:solidFill>
                  <a:schemeClr val="bg1"/>
                </a:solidFill>
                <a:cs typeface="Times New Roman"/>
              </a:rPr>
              <a:t> </a:t>
            </a:r>
            <a:r>
              <a:rPr lang="en-US" sz="1400" spc="-7" dirty="0">
                <a:solidFill>
                  <a:schemeClr val="bg1"/>
                </a:solidFill>
                <a:cs typeface="Times New Roman"/>
              </a:rPr>
              <a:t>longest</a:t>
            </a:r>
            <a:r>
              <a:rPr lang="en-US" sz="1400" spc="-20" dirty="0">
                <a:solidFill>
                  <a:schemeClr val="bg1"/>
                </a:solidFill>
                <a:cs typeface="Times New Roman"/>
              </a:rPr>
              <a:t> </a:t>
            </a:r>
            <a:r>
              <a:rPr lang="en-US" sz="1400" spc="-7" dirty="0">
                <a:solidFill>
                  <a:schemeClr val="bg1"/>
                </a:solidFill>
                <a:cs typeface="Times New Roman"/>
              </a:rPr>
              <a:t>average.</a:t>
            </a:r>
            <a:endParaRPr lang="en-US" sz="1400" dirty="0">
              <a:solidFill>
                <a:schemeClr val="bg1"/>
              </a:solidFill>
              <a:cs typeface="Times New Roman"/>
            </a:endParaRPr>
          </a:p>
        </p:txBody>
      </p:sp>
      <p:pic>
        <p:nvPicPr>
          <p:cNvPr id="10" name="Picture 4">
            <a:extLst>
              <a:ext uri="{FF2B5EF4-FFF2-40B4-BE49-F238E27FC236}">
                <a16:creationId xmlns:a16="http://schemas.microsoft.com/office/drawing/2014/main" id="{EDD2E9F3-E107-B7F4-A716-F6B3A42AAC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012" y="3545307"/>
            <a:ext cx="6341655" cy="282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5F376922-688B-2E79-88DB-0BC12730D0B9}"/>
              </a:ext>
            </a:extLst>
          </p:cNvPr>
          <p:cNvSpPr txBox="1">
            <a:spLocks/>
          </p:cNvSpPr>
          <p:nvPr/>
        </p:nvSpPr>
        <p:spPr>
          <a:xfrm>
            <a:off x="0" y="6445754"/>
            <a:ext cx="7073153" cy="38215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accent3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85128" marR="6773" indent="-469042">
              <a:spcBef>
                <a:spcPts val="133"/>
              </a:spcBef>
              <a:buFont typeface="Arial MT"/>
              <a:buChar char="●"/>
              <a:tabLst>
                <a:tab pos="485128" algn="l"/>
                <a:tab pos="485975" algn="l"/>
              </a:tabLst>
            </a:pPr>
            <a:r>
              <a:rPr lang="en-US" sz="1400" dirty="0">
                <a:solidFill>
                  <a:schemeClr val="bg1"/>
                </a:solidFill>
                <a:cs typeface="Times New Roman"/>
              </a:rPr>
              <a:t>Highest</a:t>
            </a:r>
            <a:r>
              <a:rPr lang="en-US" sz="1400" spc="-27" dirty="0">
                <a:solidFill>
                  <a:schemeClr val="bg1"/>
                </a:solidFill>
                <a:cs typeface="Times New Roman"/>
              </a:rPr>
              <a:t> </a:t>
            </a:r>
            <a:r>
              <a:rPr lang="en-US" sz="1400" dirty="0">
                <a:solidFill>
                  <a:schemeClr val="bg1"/>
                </a:solidFill>
                <a:cs typeface="Times New Roman"/>
              </a:rPr>
              <a:t>number</a:t>
            </a:r>
            <a:r>
              <a:rPr lang="en-US" sz="1400" spc="-27" dirty="0">
                <a:solidFill>
                  <a:schemeClr val="bg1"/>
                </a:solidFill>
                <a:cs typeface="Times New Roman"/>
              </a:rPr>
              <a:t> </a:t>
            </a:r>
            <a:r>
              <a:rPr lang="en-US" sz="1400" dirty="0">
                <a:solidFill>
                  <a:schemeClr val="bg1"/>
                </a:solidFill>
                <a:cs typeface="Times New Roman"/>
              </a:rPr>
              <a:t>of</a:t>
            </a:r>
            <a:r>
              <a:rPr lang="en-US" sz="1400" spc="-20" dirty="0">
                <a:solidFill>
                  <a:schemeClr val="bg1"/>
                </a:solidFill>
                <a:cs typeface="Times New Roman"/>
              </a:rPr>
              <a:t> </a:t>
            </a:r>
            <a:r>
              <a:rPr lang="en-US" sz="1400" spc="-7" dirty="0">
                <a:solidFill>
                  <a:schemeClr val="bg1"/>
                </a:solidFill>
                <a:cs typeface="Times New Roman"/>
              </a:rPr>
              <a:t>TV shows consisting</a:t>
            </a:r>
            <a:r>
              <a:rPr lang="en-US" sz="1400" spc="-27" dirty="0">
                <a:solidFill>
                  <a:schemeClr val="bg1"/>
                </a:solidFill>
                <a:cs typeface="Times New Roman"/>
              </a:rPr>
              <a:t> </a:t>
            </a:r>
            <a:r>
              <a:rPr lang="en-US" sz="1400" dirty="0">
                <a:solidFill>
                  <a:schemeClr val="bg1"/>
                </a:solidFill>
                <a:cs typeface="Times New Roman"/>
              </a:rPr>
              <a:t>of a </a:t>
            </a:r>
            <a:r>
              <a:rPr lang="en-US" sz="1400" spc="-7" dirty="0">
                <a:solidFill>
                  <a:schemeClr val="bg1"/>
                </a:solidFill>
                <a:cs typeface="Times New Roman"/>
              </a:rPr>
              <a:t>single</a:t>
            </a:r>
            <a:r>
              <a:rPr lang="en-US" sz="1400" spc="-13" dirty="0">
                <a:solidFill>
                  <a:schemeClr val="bg1"/>
                </a:solidFill>
                <a:cs typeface="Times New Roman"/>
              </a:rPr>
              <a:t> </a:t>
            </a:r>
            <a:r>
              <a:rPr lang="en-US" sz="1400" spc="-7" dirty="0">
                <a:solidFill>
                  <a:schemeClr val="bg1"/>
                </a:solidFill>
                <a:cs typeface="Times New Roman"/>
              </a:rPr>
              <a:t>season.</a:t>
            </a:r>
            <a:endParaRPr lang="en-US" sz="1400" dirty="0">
              <a:solidFill>
                <a:schemeClr val="bg1"/>
              </a:solidFill>
              <a:cs typeface="Times New Roman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C9AD0899-4D1A-545A-EF7E-11BFEA7B9F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3987" y="1396008"/>
            <a:ext cx="5259050" cy="3983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73E8BECB-FAE3-22B5-5C00-C2FF11B22EAA}"/>
              </a:ext>
            </a:extLst>
          </p:cNvPr>
          <p:cNvSpPr txBox="1">
            <a:spLocks/>
          </p:cNvSpPr>
          <p:nvPr/>
        </p:nvSpPr>
        <p:spPr>
          <a:xfrm>
            <a:off x="7424230" y="5462305"/>
            <a:ext cx="4767770" cy="61636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accent3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85128" marR="6773" indent="-469042">
              <a:lnSpc>
                <a:spcPct val="114999"/>
              </a:lnSpc>
              <a:spcBef>
                <a:spcPts val="133"/>
              </a:spcBef>
              <a:buFont typeface="Arial MT"/>
              <a:buChar char="●"/>
              <a:tabLst>
                <a:tab pos="485128" algn="l"/>
                <a:tab pos="485975" algn="l"/>
              </a:tabLst>
            </a:pPr>
            <a:r>
              <a:rPr lang="en-US" sz="1400" spc="-7" dirty="0">
                <a:solidFill>
                  <a:schemeClr val="bg1"/>
                </a:solidFill>
                <a:cs typeface="Times New Roman"/>
              </a:rPr>
              <a:t>Most</a:t>
            </a:r>
            <a:r>
              <a:rPr lang="en-US" sz="1400" spc="-27" dirty="0">
                <a:solidFill>
                  <a:schemeClr val="bg1"/>
                </a:solidFill>
                <a:cs typeface="Times New Roman"/>
              </a:rPr>
              <a:t> </a:t>
            </a:r>
            <a:r>
              <a:rPr lang="en-US" sz="1400" dirty="0">
                <a:solidFill>
                  <a:schemeClr val="bg1"/>
                </a:solidFill>
                <a:cs typeface="Times New Roman"/>
              </a:rPr>
              <a:t>of</a:t>
            </a:r>
            <a:r>
              <a:rPr lang="en-US" sz="1400" spc="-20" dirty="0">
                <a:solidFill>
                  <a:schemeClr val="bg1"/>
                </a:solidFill>
                <a:cs typeface="Times New Roman"/>
              </a:rPr>
              <a:t> </a:t>
            </a:r>
            <a:r>
              <a:rPr lang="en-US" sz="1400" spc="-7" dirty="0">
                <a:solidFill>
                  <a:schemeClr val="bg1"/>
                </a:solidFill>
                <a:cs typeface="Times New Roman"/>
              </a:rPr>
              <a:t>the</a:t>
            </a:r>
            <a:r>
              <a:rPr lang="en-US" sz="1400" spc="-27" dirty="0">
                <a:solidFill>
                  <a:schemeClr val="bg1"/>
                </a:solidFill>
                <a:cs typeface="Times New Roman"/>
              </a:rPr>
              <a:t> </a:t>
            </a:r>
            <a:r>
              <a:rPr lang="en-US" sz="1400" spc="-7" dirty="0">
                <a:solidFill>
                  <a:schemeClr val="bg1"/>
                </a:solidFill>
                <a:cs typeface="Times New Roman"/>
              </a:rPr>
              <a:t>movies</a:t>
            </a:r>
            <a:r>
              <a:rPr lang="en-US" sz="1400" spc="-27" dirty="0">
                <a:solidFill>
                  <a:schemeClr val="bg1"/>
                </a:solidFill>
                <a:cs typeface="Times New Roman"/>
              </a:rPr>
              <a:t> </a:t>
            </a:r>
            <a:r>
              <a:rPr lang="en-US" sz="1400" dirty="0">
                <a:solidFill>
                  <a:schemeClr val="bg1"/>
                </a:solidFill>
                <a:cs typeface="Times New Roman"/>
              </a:rPr>
              <a:t>have</a:t>
            </a:r>
            <a:r>
              <a:rPr lang="en-US" sz="1400" spc="-13" dirty="0">
                <a:solidFill>
                  <a:schemeClr val="bg1"/>
                </a:solidFill>
                <a:cs typeface="Times New Roman"/>
              </a:rPr>
              <a:t> a </a:t>
            </a:r>
            <a:r>
              <a:rPr lang="en-US" sz="1400" dirty="0">
                <a:solidFill>
                  <a:schemeClr val="bg1"/>
                </a:solidFill>
                <a:cs typeface="Times New Roman"/>
              </a:rPr>
              <a:t>duration</a:t>
            </a:r>
            <a:r>
              <a:rPr lang="en-US" sz="1400" spc="-20" dirty="0">
                <a:solidFill>
                  <a:schemeClr val="bg1"/>
                </a:solidFill>
                <a:cs typeface="Times New Roman"/>
              </a:rPr>
              <a:t> </a:t>
            </a:r>
            <a:r>
              <a:rPr lang="en-US" sz="1400" dirty="0">
                <a:solidFill>
                  <a:schemeClr val="bg1"/>
                </a:solidFill>
                <a:cs typeface="Times New Roman"/>
              </a:rPr>
              <a:t>of </a:t>
            </a:r>
            <a:r>
              <a:rPr lang="en-US" sz="1400" spc="-513" dirty="0">
                <a:solidFill>
                  <a:schemeClr val="bg1"/>
                </a:solidFill>
                <a:cs typeface="Times New Roman"/>
              </a:rPr>
              <a:t> </a:t>
            </a:r>
            <a:r>
              <a:rPr lang="en-US" sz="1400" dirty="0">
                <a:solidFill>
                  <a:schemeClr val="bg1"/>
                </a:solidFill>
                <a:cs typeface="Times New Roman"/>
              </a:rPr>
              <a:t>between</a:t>
            </a:r>
            <a:r>
              <a:rPr lang="en-US" sz="1400" spc="-7" dirty="0">
                <a:solidFill>
                  <a:schemeClr val="bg1"/>
                </a:solidFill>
                <a:cs typeface="Times New Roman"/>
              </a:rPr>
              <a:t> </a:t>
            </a:r>
            <a:r>
              <a:rPr lang="en-US" sz="1400" dirty="0">
                <a:solidFill>
                  <a:schemeClr val="bg1"/>
                </a:solidFill>
                <a:cs typeface="Times New Roman"/>
              </a:rPr>
              <a:t>50</a:t>
            </a:r>
            <a:r>
              <a:rPr lang="en-US" sz="1400" spc="-7" dirty="0">
                <a:solidFill>
                  <a:schemeClr val="bg1"/>
                </a:solidFill>
                <a:cs typeface="Times New Roman"/>
              </a:rPr>
              <a:t> to </a:t>
            </a:r>
            <a:r>
              <a:rPr lang="en-US" sz="1400" dirty="0">
                <a:solidFill>
                  <a:schemeClr val="bg1"/>
                </a:solidFill>
                <a:cs typeface="Times New Roman"/>
              </a:rPr>
              <a:t>150</a:t>
            </a:r>
          </a:p>
        </p:txBody>
      </p:sp>
    </p:spTree>
    <p:extLst>
      <p:ext uri="{BB962C8B-B14F-4D97-AF65-F5344CB8AC3E}">
        <p14:creationId xmlns:p14="http://schemas.microsoft.com/office/powerpoint/2010/main" val="677005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46792A-1B25-D811-4F1A-E01D1E3E82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279D697C-6217-5F11-9BB3-34ED6103D3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333" y="13281"/>
            <a:ext cx="10515600" cy="755463"/>
          </a:xfrm>
        </p:spPr>
        <p:txBody>
          <a:bodyPr/>
          <a:lstStyle/>
          <a:p>
            <a:pPr algn="l"/>
            <a:r>
              <a:rPr lang="en-US" sz="3000" u="sng" dirty="0"/>
              <a:t>Country: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BB6FA2CF-8190-5953-E6B8-C554208C5B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788" y="623502"/>
            <a:ext cx="6452636" cy="2737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07A93FAB-7869-B2BD-40D0-36F2067E5F44}"/>
              </a:ext>
            </a:extLst>
          </p:cNvPr>
          <p:cNvSpPr txBox="1">
            <a:spLocks/>
          </p:cNvSpPr>
          <p:nvPr/>
        </p:nvSpPr>
        <p:spPr>
          <a:xfrm>
            <a:off x="-29717" y="3361263"/>
            <a:ext cx="6780141" cy="46616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accent3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85128" marR="6773" indent="-469042" algn="just">
              <a:spcBef>
                <a:spcPts val="133"/>
              </a:spcBef>
              <a:buFont typeface="Arial MT"/>
              <a:buChar char="●"/>
              <a:tabLst>
                <a:tab pos="485975" algn="l"/>
              </a:tabLst>
            </a:pPr>
            <a:r>
              <a:rPr lang="en-US" sz="1400" dirty="0">
                <a:solidFill>
                  <a:schemeClr val="bg1"/>
                </a:solidFill>
                <a:cs typeface="Times New Roman"/>
              </a:rPr>
              <a:t>United </a:t>
            </a:r>
            <a:r>
              <a:rPr lang="en-US" sz="1400" spc="-7" dirty="0">
                <a:solidFill>
                  <a:schemeClr val="bg1"/>
                </a:solidFill>
                <a:cs typeface="Times New Roman"/>
              </a:rPr>
              <a:t>States </a:t>
            </a:r>
            <a:r>
              <a:rPr lang="en-US" sz="1400" dirty="0">
                <a:solidFill>
                  <a:schemeClr val="bg1"/>
                </a:solidFill>
                <a:cs typeface="Times New Roman"/>
              </a:rPr>
              <a:t>has </a:t>
            </a:r>
            <a:r>
              <a:rPr lang="en-US" sz="1400" spc="-7" dirty="0">
                <a:solidFill>
                  <a:schemeClr val="bg1"/>
                </a:solidFill>
                <a:cs typeface="Times New Roman"/>
              </a:rPr>
              <a:t>the </a:t>
            </a:r>
            <a:r>
              <a:rPr lang="en-US" sz="1400" dirty="0">
                <a:solidFill>
                  <a:schemeClr val="bg1"/>
                </a:solidFill>
                <a:cs typeface="Times New Roman"/>
              </a:rPr>
              <a:t>highest number of </a:t>
            </a:r>
            <a:r>
              <a:rPr lang="en-US" sz="1400" spc="-7" dirty="0">
                <a:solidFill>
                  <a:schemeClr val="bg1"/>
                </a:solidFill>
                <a:cs typeface="Times New Roman"/>
              </a:rPr>
              <a:t>content</a:t>
            </a:r>
            <a:r>
              <a:rPr lang="en-US" sz="1400" spc="-27" dirty="0">
                <a:solidFill>
                  <a:schemeClr val="bg1"/>
                </a:solidFill>
                <a:cs typeface="Times New Roman"/>
              </a:rPr>
              <a:t> </a:t>
            </a:r>
            <a:r>
              <a:rPr lang="en-US" sz="1400" dirty="0">
                <a:solidFill>
                  <a:schemeClr val="bg1"/>
                </a:solidFill>
                <a:cs typeface="Times New Roman"/>
              </a:rPr>
              <a:t>on</a:t>
            </a:r>
            <a:r>
              <a:rPr lang="en-US" sz="1400" spc="-13" dirty="0">
                <a:solidFill>
                  <a:schemeClr val="bg1"/>
                </a:solidFill>
                <a:cs typeface="Times New Roman"/>
              </a:rPr>
              <a:t> </a:t>
            </a:r>
            <a:r>
              <a:rPr lang="en-US" sz="1400" dirty="0">
                <a:solidFill>
                  <a:schemeClr val="bg1"/>
                </a:solidFill>
                <a:cs typeface="Times New Roman"/>
              </a:rPr>
              <a:t>Netflix, followed</a:t>
            </a:r>
            <a:r>
              <a:rPr lang="en-US" sz="1400" spc="-13" dirty="0">
                <a:solidFill>
                  <a:schemeClr val="bg1"/>
                </a:solidFill>
                <a:cs typeface="Times New Roman"/>
              </a:rPr>
              <a:t> </a:t>
            </a:r>
            <a:r>
              <a:rPr lang="en-US" sz="1400" dirty="0">
                <a:solidFill>
                  <a:schemeClr val="bg1"/>
                </a:solidFill>
                <a:cs typeface="Times New Roman"/>
              </a:rPr>
              <a:t>by</a:t>
            </a:r>
            <a:r>
              <a:rPr lang="en-US" sz="1400" spc="-13" dirty="0">
                <a:solidFill>
                  <a:schemeClr val="bg1"/>
                </a:solidFill>
                <a:cs typeface="Times New Roman"/>
              </a:rPr>
              <a:t> </a:t>
            </a:r>
            <a:r>
              <a:rPr lang="en-US" sz="1400" spc="-7" dirty="0">
                <a:solidFill>
                  <a:schemeClr val="bg1"/>
                </a:solidFill>
                <a:cs typeface="Times New Roman"/>
              </a:rPr>
              <a:t>India &amp; United Kingdom.</a:t>
            </a:r>
            <a:endParaRPr lang="en-US" sz="1400" dirty="0">
              <a:solidFill>
                <a:schemeClr val="bg1"/>
              </a:solidFill>
              <a:cs typeface="Times New Roman"/>
            </a:endParaRPr>
          </a:p>
        </p:txBody>
      </p:sp>
      <p:pic>
        <p:nvPicPr>
          <p:cNvPr id="9" name="object 5">
            <a:extLst>
              <a:ext uri="{FF2B5EF4-FFF2-40B4-BE49-F238E27FC236}">
                <a16:creationId xmlns:a16="http://schemas.microsoft.com/office/drawing/2014/main" id="{5AC4CF92-E18B-F643-3A60-258F358B4A7E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97788" y="3848049"/>
            <a:ext cx="6452636" cy="2652287"/>
          </a:xfrm>
          <a:prstGeom prst="rect">
            <a:avLst/>
          </a:prstGeom>
        </p:spPr>
      </p:pic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E5D2256F-3CB5-5DB2-0B21-8C4CA1E61A99}"/>
              </a:ext>
            </a:extLst>
          </p:cNvPr>
          <p:cNvSpPr txBox="1">
            <a:spLocks/>
          </p:cNvSpPr>
          <p:nvPr/>
        </p:nvSpPr>
        <p:spPr>
          <a:xfrm>
            <a:off x="0" y="6555429"/>
            <a:ext cx="5366830" cy="46616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accent3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85128" marR="10160" indent="-469042" algn="just">
              <a:buFont typeface="Arial MT"/>
              <a:buChar char="●"/>
              <a:tabLst>
                <a:tab pos="485975" algn="l"/>
              </a:tabLst>
            </a:pPr>
            <a:r>
              <a:rPr lang="en-US" sz="1400" spc="-7" dirty="0">
                <a:solidFill>
                  <a:schemeClr val="bg1"/>
                </a:solidFill>
                <a:cs typeface="Times New Roman"/>
              </a:rPr>
              <a:t>India </a:t>
            </a:r>
            <a:r>
              <a:rPr lang="en-US" sz="1400" dirty="0">
                <a:solidFill>
                  <a:schemeClr val="bg1"/>
                </a:solidFill>
                <a:cs typeface="Times New Roman"/>
              </a:rPr>
              <a:t>has the highest number of </a:t>
            </a:r>
            <a:r>
              <a:rPr lang="en-US" sz="1400" spc="-7" dirty="0">
                <a:solidFill>
                  <a:schemeClr val="bg1"/>
                </a:solidFill>
                <a:cs typeface="Times New Roman"/>
              </a:rPr>
              <a:t>movies on </a:t>
            </a:r>
            <a:r>
              <a:rPr lang="en-US" sz="1400" dirty="0">
                <a:solidFill>
                  <a:schemeClr val="bg1"/>
                </a:solidFill>
                <a:cs typeface="Times New Roman"/>
              </a:rPr>
              <a:t>Netflix</a:t>
            </a:r>
          </a:p>
        </p:txBody>
      </p:sp>
      <p:pic>
        <p:nvPicPr>
          <p:cNvPr id="11" name="Picture 4">
            <a:extLst>
              <a:ext uri="{FF2B5EF4-FFF2-40B4-BE49-F238E27FC236}">
                <a16:creationId xmlns:a16="http://schemas.microsoft.com/office/drawing/2014/main" id="{00B2BADB-EBC5-E6CC-EE0A-5B52C8C765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9016" y="1367736"/>
            <a:ext cx="5079307" cy="3396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85613299-A9D1-055A-44FC-E201046D83DE}"/>
              </a:ext>
            </a:extLst>
          </p:cNvPr>
          <p:cNvSpPr txBox="1">
            <a:spLocks/>
          </p:cNvSpPr>
          <p:nvPr/>
        </p:nvSpPr>
        <p:spPr>
          <a:xfrm>
            <a:off x="7074083" y="4867917"/>
            <a:ext cx="4909172" cy="125505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accent3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85128" marR="15240" indent="-469042" algn="just">
              <a:buFont typeface="Arial MT"/>
              <a:buChar char="●"/>
              <a:tabLst>
                <a:tab pos="485975" algn="l"/>
              </a:tabLst>
            </a:pPr>
            <a:r>
              <a:rPr lang="en-US" sz="1400" spc="-7" dirty="0">
                <a:solidFill>
                  <a:schemeClr val="bg1"/>
                </a:solidFill>
                <a:cs typeface="Times New Roman"/>
              </a:rPr>
              <a:t>The US and UK are closely aligned with their</a:t>
            </a:r>
            <a:r>
              <a:rPr lang="en-US" sz="1400" dirty="0">
                <a:solidFill>
                  <a:schemeClr val="bg1"/>
                </a:solidFill>
                <a:cs typeface="Times New Roman"/>
              </a:rPr>
              <a:t> </a:t>
            </a:r>
            <a:r>
              <a:rPr lang="en-US" sz="1400" spc="-7" dirty="0">
                <a:solidFill>
                  <a:schemeClr val="bg1"/>
                </a:solidFill>
                <a:cs typeface="Times New Roman"/>
              </a:rPr>
              <a:t>Netflix</a:t>
            </a:r>
            <a:r>
              <a:rPr lang="en-US" sz="1400" dirty="0">
                <a:solidFill>
                  <a:schemeClr val="bg1"/>
                </a:solidFill>
                <a:cs typeface="Times New Roman"/>
              </a:rPr>
              <a:t> </a:t>
            </a:r>
            <a:r>
              <a:rPr lang="en-US" sz="1400" spc="-13" dirty="0">
                <a:solidFill>
                  <a:schemeClr val="bg1"/>
                </a:solidFill>
                <a:cs typeface="Times New Roman"/>
              </a:rPr>
              <a:t>target</a:t>
            </a:r>
            <a:r>
              <a:rPr lang="en-US" sz="1400" spc="-7" dirty="0">
                <a:solidFill>
                  <a:schemeClr val="bg1"/>
                </a:solidFill>
                <a:cs typeface="Times New Roman"/>
              </a:rPr>
              <a:t> ages,</a:t>
            </a:r>
            <a:r>
              <a:rPr lang="en-US" sz="1400" dirty="0">
                <a:solidFill>
                  <a:schemeClr val="bg1"/>
                </a:solidFill>
                <a:cs typeface="Times New Roman"/>
              </a:rPr>
              <a:t> but</a:t>
            </a:r>
            <a:r>
              <a:rPr lang="en-US" sz="1400" spc="7" dirty="0">
                <a:solidFill>
                  <a:schemeClr val="bg1"/>
                </a:solidFill>
                <a:cs typeface="Times New Roman"/>
              </a:rPr>
              <a:t> </a:t>
            </a:r>
            <a:r>
              <a:rPr lang="en-US" sz="1400" dirty="0">
                <a:solidFill>
                  <a:schemeClr val="bg1"/>
                </a:solidFill>
                <a:cs typeface="Times New Roman"/>
              </a:rPr>
              <a:t>radically </a:t>
            </a:r>
            <a:r>
              <a:rPr lang="en-US" sz="1400" spc="-7" dirty="0">
                <a:solidFill>
                  <a:schemeClr val="bg1"/>
                </a:solidFill>
                <a:cs typeface="Times New Roman"/>
              </a:rPr>
              <a:t>different</a:t>
            </a:r>
            <a:r>
              <a:rPr lang="en-US" sz="1400" spc="-20" dirty="0">
                <a:solidFill>
                  <a:schemeClr val="bg1"/>
                </a:solidFill>
                <a:cs typeface="Times New Roman"/>
              </a:rPr>
              <a:t> </a:t>
            </a:r>
            <a:r>
              <a:rPr lang="en-US" sz="1400" dirty="0">
                <a:solidFill>
                  <a:schemeClr val="bg1"/>
                </a:solidFill>
                <a:cs typeface="Times New Roman"/>
              </a:rPr>
              <a:t>from,</a:t>
            </a:r>
            <a:r>
              <a:rPr lang="en-US" sz="1400" spc="-13" dirty="0">
                <a:solidFill>
                  <a:schemeClr val="bg1"/>
                </a:solidFill>
                <a:cs typeface="Times New Roman"/>
              </a:rPr>
              <a:t> for </a:t>
            </a:r>
            <a:r>
              <a:rPr lang="en-US" sz="1400" spc="-7" dirty="0">
                <a:solidFill>
                  <a:schemeClr val="bg1"/>
                </a:solidFill>
                <a:cs typeface="Times New Roman"/>
              </a:rPr>
              <a:t>example,</a:t>
            </a:r>
            <a:r>
              <a:rPr lang="en-US" sz="1400" spc="-20" dirty="0">
                <a:solidFill>
                  <a:schemeClr val="bg1"/>
                </a:solidFill>
                <a:cs typeface="Times New Roman"/>
              </a:rPr>
              <a:t> </a:t>
            </a:r>
            <a:r>
              <a:rPr lang="en-US" sz="1400" dirty="0">
                <a:solidFill>
                  <a:schemeClr val="bg1"/>
                </a:solidFill>
                <a:cs typeface="Times New Roman"/>
              </a:rPr>
              <a:t>India</a:t>
            </a:r>
            <a:r>
              <a:rPr lang="en-US" sz="1400" spc="-13" dirty="0">
                <a:solidFill>
                  <a:schemeClr val="bg1"/>
                </a:solidFill>
                <a:cs typeface="Times New Roman"/>
              </a:rPr>
              <a:t> </a:t>
            </a:r>
            <a:r>
              <a:rPr lang="en-US" sz="1400" dirty="0">
                <a:solidFill>
                  <a:schemeClr val="bg1"/>
                </a:solidFill>
                <a:cs typeface="Times New Roman"/>
              </a:rPr>
              <a:t>or</a:t>
            </a:r>
            <a:r>
              <a:rPr lang="en-US" sz="1400" spc="-13" dirty="0">
                <a:solidFill>
                  <a:schemeClr val="bg1"/>
                </a:solidFill>
                <a:cs typeface="Times New Roman"/>
              </a:rPr>
              <a:t> </a:t>
            </a:r>
            <a:r>
              <a:rPr lang="en-US" sz="1400" spc="-7" dirty="0">
                <a:solidFill>
                  <a:schemeClr val="bg1"/>
                </a:solidFill>
                <a:cs typeface="Times New Roman"/>
              </a:rPr>
              <a:t>Japan!</a:t>
            </a:r>
            <a:endParaRPr lang="en-US" sz="1400" dirty="0">
              <a:solidFill>
                <a:schemeClr val="bg1"/>
              </a:solidFill>
              <a:cs typeface="Times New Roman"/>
            </a:endParaRPr>
          </a:p>
          <a:p>
            <a:pPr marL="485128" marR="6773" indent="-469042" algn="just">
              <a:buFont typeface="Arial MT"/>
              <a:buChar char="●"/>
              <a:tabLst>
                <a:tab pos="485975" algn="l"/>
              </a:tabLst>
            </a:pPr>
            <a:r>
              <a:rPr lang="en-US" sz="1400" spc="-7" dirty="0">
                <a:solidFill>
                  <a:schemeClr val="bg1"/>
                </a:solidFill>
                <a:cs typeface="Times New Roman"/>
              </a:rPr>
              <a:t>Also,</a:t>
            </a:r>
            <a:r>
              <a:rPr lang="en-US" sz="1400" dirty="0">
                <a:solidFill>
                  <a:schemeClr val="bg1"/>
                </a:solidFill>
                <a:cs typeface="Times New Roman"/>
              </a:rPr>
              <a:t> </a:t>
            </a:r>
            <a:r>
              <a:rPr lang="en-US" sz="1400" spc="-7" dirty="0">
                <a:solidFill>
                  <a:schemeClr val="bg1"/>
                </a:solidFill>
                <a:cs typeface="Times New Roman"/>
              </a:rPr>
              <a:t>Mexico</a:t>
            </a:r>
            <a:r>
              <a:rPr lang="en-US" sz="1400" dirty="0">
                <a:solidFill>
                  <a:schemeClr val="bg1"/>
                </a:solidFill>
                <a:cs typeface="Times New Roman"/>
              </a:rPr>
              <a:t> </a:t>
            </a:r>
            <a:r>
              <a:rPr lang="en-US" sz="1400" spc="-7" dirty="0">
                <a:solidFill>
                  <a:schemeClr val="bg1"/>
                </a:solidFill>
                <a:cs typeface="Times New Roman"/>
              </a:rPr>
              <a:t>and</a:t>
            </a:r>
            <a:r>
              <a:rPr lang="en-US" sz="1400" dirty="0">
                <a:solidFill>
                  <a:schemeClr val="bg1"/>
                </a:solidFill>
                <a:cs typeface="Times New Roman"/>
              </a:rPr>
              <a:t> </a:t>
            </a:r>
            <a:r>
              <a:rPr lang="en-US" sz="1400" spc="-7" dirty="0">
                <a:solidFill>
                  <a:schemeClr val="bg1"/>
                </a:solidFill>
                <a:cs typeface="Times New Roman"/>
              </a:rPr>
              <a:t>Spain</a:t>
            </a:r>
            <a:r>
              <a:rPr lang="en-US" sz="1400" dirty="0">
                <a:solidFill>
                  <a:schemeClr val="bg1"/>
                </a:solidFill>
                <a:cs typeface="Times New Roman"/>
              </a:rPr>
              <a:t> have</a:t>
            </a:r>
            <a:r>
              <a:rPr lang="en-US" sz="1400" spc="7" dirty="0">
                <a:solidFill>
                  <a:schemeClr val="bg1"/>
                </a:solidFill>
                <a:cs typeface="Times New Roman"/>
              </a:rPr>
              <a:t> </a:t>
            </a:r>
            <a:r>
              <a:rPr lang="en-US" sz="1400" spc="-7" dirty="0">
                <a:solidFill>
                  <a:schemeClr val="bg1"/>
                </a:solidFill>
                <a:cs typeface="Times New Roman"/>
              </a:rPr>
              <a:t>similar content</a:t>
            </a:r>
            <a:r>
              <a:rPr lang="en-US" sz="1400" dirty="0">
                <a:solidFill>
                  <a:schemeClr val="bg1"/>
                </a:solidFill>
                <a:cs typeface="Times New Roman"/>
              </a:rPr>
              <a:t> on</a:t>
            </a:r>
            <a:r>
              <a:rPr lang="en-US" sz="1400" spc="7" dirty="0">
                <a:solidFill>
                  <a:schemeClr val="bg1"/>
                </a:solidFill>
                <a:cs typeface="Times New Roman"/>
              </a:rPr>
              <a:t> </a:t>
            </a:r>
            <a:r>
              <a:rPr lang="en-US" sz="1400" spc="-7" dirty="0">
                <a:solidFill>
                  <a:schemeClr val="bg1"/>
                </a:solidFill>
                <a:cs typeface="Times New Roman"/>
              </a:rPr>
              <a:t>Netflix</a:t>
            </a:r>
            <a:r>
              <a:rPr lang="en-US" sz="1400" dirty="0">
                <a:solidFill>
                  <a:schemeClr val="bg1"/>
                </a:solidFill>
                <a:cs typeface="Times New Roman"/>
              </a:rPr>
              <a:t> for</a:t>
            </a:r>
            <a:r>
              <a:rPr lang="en-US" sz="1400" spc="7" dirty="0">
                <a:solidFill>
                  <a:schemeClr val="bg1"/>
                </a:solidFill>
                <a:cs typeface="Times New Roman"/>
              </a:rPr>
              <a:t> </a:t>
            </a:r>
            <a:r>
              <a:rPr lang="en-US" sz="1400" spc="-7" dirty="0">
                <a:solidFill>
                  <a:schemeClr val="bg1"/>
                </a:solidFill>
                <a:cs typeface="Times New Roman"/>
              </a:rPr>
              <a:t>different</a:t>
            </a:r>
            <a:r>
              <a:rPr lang="en-US" sz="1400" dirty="0">
                <a:solidFill>
                  <a:schemeClr val="bg1"/>
                </a:solidFill>
                <a:cs typeface="Times New Roman"/>
              </a:rPr>
              <a:t> </a:t>
            </a:r>
            <a:r>
              <a:rPr lang="en-US" sz="1400" spc="-7" dirty="0">
                <a:solidFill>
                  <a:schemeClr val="bg1"/>
                </a:solidFill>
                <a:cs typeface="Times New Roman"/>
              </a:rPr>
              <a:t>age </a:t>
            </a:r>
            <a:r>
              <a:rPr lang="en-US" sz="1400" dirty="0">
                <a:solidFill>
                  <a:schemeClr val="bg1"/>
                </a:solidFill>
                <a:cs typeface="Times New Roman"/>
              </a:rPr>
              <a:t>groups.</a:t>
            </a:r>
          </a:p>
        </p:txBody>
      </p:sp>
    </p:spTree>
    <p:extLst>
      <p:ext uri="{BB962C8B-B14F-4D97-AF65-F5344CB8AC3E}">
        <p14:creationId xmlns:p14="http://schemas.microsoft.com/office/powerpoint/2010/main" val="1258402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C76B71-3E57-E2F3-291A-39B418022AD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025623" y="2530837"/>
            <a:ext cx="7508777" cy="3695361"/>
          </a:xfrm>
        </p:spPr>
        <p:txBody>
          <a:bodyPr/>
          <a:lstStyle/>
          <a:p>
            <a:pPr marL="16933">
              <a:spcBef>
                <a:spcPts val="513"/>
              </a:spcBef>
            </a:pPr>
            <a:r>
              <a:rPr lang="en-US" sz="1800" spc="300" dirty="0">
                <a:cs typeface="Times New Roman"/>
              </a:rPr>
              <a:t>30.01% of movies are released on Netflix.</a:t>
            </a:r>
          </a:p>
          <a:p>
            <a:pPr marL="16933" marR="6773">
              <a:lnSpc>
                <a:spcPct val="114999"/>
              </a:lnSpc>
            </a:pPr>
            <a:r>
              <a:rPr lang="en-US" sz="1800" spc="300" dirty="0">
                <a:cs typeface="Times New Roman"/>
              </a:rPr>
              <a:t>69.99 of the movies added on Netflix were released earlier in a different mode.</a:t>
            </a:r>
          </a:p>
          <a:p>
            <a:pPr marL="12065">
              <a:lnSpc>
                <a:spcPct val="100000"/>
              </a:lnSpc>
              <a:spcBef>
                <a:spcPts val="100"/>
              </a:spcBef>
              <a:tabLst>
                <a:tab pos="379095" algn="l"/>
                <a:tab pos="379730" algn="l"/>
              </a:tabLst>
            </a:pPr>
            <a:endParaRPr lang="en-US" sz="1800" b="1" dirty="0">
              <a:solidFill>
                <a:schemeClr val="accent3">
                  <a:lumMod val="60000"/>
                  <a:lumOff val="40000"/>
                </a:schemeClr>
              </a:solidFill>
              <a:cs typeface="Roboto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D496E54F-9038-30CB-FB21-11F164E02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5EE16D-2CA7-0865-42BA-4BCD78F46E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9600" y="1670408"/>
            <a:ext cx="4903694" cy="3812252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47F575-6E99-31F4-695F-5D0C71C19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455203" y="656349"/>
            <a:ext cx="1573077" cy="365125"/>
          </a:xfrm>
        </p:spPr>
        <p:txBody>
          <a:bodyPr/>
          <a:lstStyle/>
          <a:p>
            <a:r>
              <a:rPr lang="en-US" sz="1800" b="1" spc="300" dirty="0">
                <a:solidFill>
                  <a:schemeClr val="accent3"/>
                </a:solidFill>
              </a:rPr>
              <a:t>Originals</a:t>
            </a:r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185C29C2-FD69-1F4A-6669-B1A5866C6035}"/>
              </a:ext>
            </a:extLst>
          </p:cNvPr>
          <p:cNvSpPr txBox="1">
            <a:spLocks/>
          </p:cNvSpPr>
          <p:nvPr/>
        </p:nvSpPr>
        <p:spPr>
          <a:xfrm>
            <a:off x="7685659" y="5117535"/>
            <a:ext cx="1455312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kern="1200" spc="0">
                <a:solidFill>
                  <a:schemeClr val="bg1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spc="300" dirty="0">
                <a:solidFill>
                  <a:schemeClr val="accent3"/>
                </a:solidFill>
              </a:rPr>
              <a:t>Others</a:t>
            </a: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C4677F44-E1AB-D37A-A8F1-80BA143DA2DE}"/>
              </a:ext>
            </a:extLst>
          </p:cNvPr>
          <p:cNvCxnSpPr>
            <a:endCxn id="7" idx="0"/>
          </p:cNvCxnSpPr>
          <p:nvPr/>
        </p:nvCxnSpPr>
        <p:spPr>
          <a:xfrm rot="5400000">
            <a:off x="7911818" y="3983964"/>
            <a:ext cx="1541001" cy="72614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CF079E12-4E0E-0172-7E46-DCB5348C08CD}"/>
              </a:ext>
            </a:extLst>
          </p:cNvPr>
          <p:cNvCxnSpPr/>
          <p:nvPr/>
        </p:nvCxnSpPr>
        <p:spPr>
          <a:xfrm rot="16200000" flipV="1">
            <a:off x="10724016" y="1633803"/>
            <a:ext cx="1600229" cy="56477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6096558A-C568-1457-6FDB-D34FFAEED389}"/>
              </a:ext>
            </a:extLst>
          </p:cNvPr>
          <p:cNvSpPr/>
          <p:nvPr/>
        </p:nvSpPr>
        <p:spPr>
          <a:xfrm>
            <a:off x="839450" y="1303880"/>
            <a:ext cx="344517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+mj-lt"/>
                <a:cs typeface="Times New Roman"/>
              </a:rPr>
              <a:t>Originals:</a:t>
            </a:r>
            <a:endParaRPr lang="en-IN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73534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D496E54F-9038-30CB-FB21-11F164E02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10" name="object 4">
            <a:extLst>
              <a:ext uri="{FF2B5EF4-FFF2-40B4-BE49-F238E27FC236}">
                <a16:creationId xmlns:a16="http://schemas.microsoft.com/office/drawing/2014/main" id="{FA942C58-4619-ED5B-347D-91E6AA48E610}"/>
              </a:ext>
            </a:extLst>
          </p:cNvPr>
          <p:cNvPicPr/>
          <p:nvPr/>
        </p:nvPicPr>
        <p:blipFill rotWithShape="1">
          <a:blip r:embed="rId2" cstate="print"/>
          <a:srcRect r="28029"/>
          <a:stretch/>
        </p:blipFill>
        <p:spPr>
          <a:xfrm>
            <a:off x="8860091" y="2396368"/>
            <a:ext cx="3304959" cy="265839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4C6930C7-E8F9-5275-6EF5-5796682BFB62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-547219" y="2396368"/>
            <a:ext cx="9321764" cy="2461959"/>
          </a:xfrm>
        </p:spPr>
        <p:txBody>
          <a:bodyPr/>
          <a:lstStyle/>
          <a:p>
            <a:pPr marL="1371566">
              <a:spcBef>
                <a:spcPts val="513"/>
              </a:spcBef>
            </a:pPr>
            <a:r>
              <a:rPr lang="en-US" sz="1800" spc="-7" dirty="0">
                <a:cs typeface="Times New Roman"/>
              </a:rPr>
              <a:t>Hypothesis</a:t>
            </a:r>
            <a:r>
              <a:rPr lang="en-US" sz="1800" spc="287" dirty="0">
                <a:cs typeface="Times New Roman"/>
              </a:rPr>
              <a:t> </a:t>
            </a:r>
            <a:r>
              <a:rPr lang="en-US" sz="1800" spc="-7" dirty="0">
                <a:cs typeface="Times New Roman"/>
              </a:rPr>
              <a:t>testing</a:t>
            </a:r>
            <a:r>
              <a:rPr lang="en-US" sz="1800" spc="287" dirty="0">
                <a:cs typeface="Times New Roman"/>
              </a:rPr>
              <a:t> </a:t>
            </a:r>
            <a:r>
              <a:rPr lang="en-US" sz="1800" spc="-7" dirty="0">
                <a:cs typeface="Times New Roman"/>
              </a:rPr>
              <a:t>in</a:t>
            </a:r>
            <a:r>
              <a:rPr lang="en-US" sz="1800" spc="287" dirty="0">
                <a:cs typeface="Times New Roman"/>
              </a:rPr>
              <a:t> </a:t>
            </a:r>
            <a:r>
              <a:rPr lang="en-US" sz="1800" spc="-7" dirty="0">
                <a:cs typeface="Times New Roman"/>
              </a:rPr>
              <a:t>statistics</a:t>
            </a:r>
            <a:r>
              <a:rPr lang="en-US" sz="1800" spc="287" dirty="0">
                <a:cs typeface="Times New Roman"/>
              </a:rPr>
              <a:t> </a:t>
            </a:r>
            <a:r>
              <a:rPr lang="en-US" sz="1800" dirty="0">
                <a:cs typeface="Times New Roman"/>
              </a:rPr>
              <a:t>refers</a:t>
            </a:r>
            <a:r>
              <a:rPr lang="en-US" sz="1800" spc="287" dirty="0">
                <a:cs typeface="Times New Roman"/>
              </a:rPr>
              <a:t> </a:t>
            </a:r>
            <a:r>
              <a:rPr lang="en-US" sz="1800" spc="-7" dirty="0">
                <a:cs typeface="Times New Roman"/>
              </a:rPr>
              <a:t>to</a:t>
            </a:r>
            <a:r>
              <a:rPr lang="en-US" sz="1800" spc="287" dirty="0">
                <a:cs typeface="Times New Roman"/>
              </a:rPr>
              <a:t> </a:t>
            </a:r>
            <a:r>
              <a:rPr lang="en-US" sz="1800" spc="-7" dirty="0">
                <a:cs typeface="Times New Roman"/>
              </a:rPr>
              <a:t>analyzing</a:t>
            </a:r>
            <a:r>
              <a:rPr lang="en-US" sz="1800" spc="287" dirty="0">
                <a:cs typeface="Times New Roman"/>
              </a:rPr>
              <a:t> </a:t>
            </a:r>
            <a:r>
              <a:rPr lang="en-US" sz="1800" spc="-7" dirty="0">
                <a:cs typeface="Times New Roman"/>
              </a:rPr>
              <a:t>an</a:t>
            </a:r>
            <a:r>
              <a:rPr lang="en-US" sz="1800" spc="287" dirty="0">
                <a:cs typeface="Times New Roman"/>
              </a:rPr>
              <a:t> </a:t>
            </a:r>
            <a:r>
              <a:rPr lang="en-US" sz="1800" spc="-7" dirty="0">
                <a:cs typeface="Times New Roman"/>
              </a:rPr>
              <a:t>assumption</a:t>
            </a:r>
            <a:r>
              <a:rPr lang="en-US" sz="1800" spc="287" dirty="0">
                <a:cs typeface="Times New Roman"/>
              </a:rPr>
              <a:t> </a:t>
            </a:r>
            <a:r>
              <a:rPr lang="en-US" sz="1800" spc="-7" dirty="0">
                <a:cs typeface="Times New Roman"/>
              </a:rPr>
              <a:t>about</a:t>
            </a:r>
            <a:r>
              <a:rPr lang="en-US" sz="1800" spc="287" dirty="0">
                <a:cs typeface="Times New Roman"/>
              </a:rPr>
              <a:t> </a:t>
            </a:r>
            <a:r>
              <a:rPr lang="en-US" sz="1800" dirty="0">
                <a:cs typeface="Times New Roman"/>
              </a:rPr>
              <a:t>a</a:t>
            </a:r>
            <a:r>
              <a:rPr lang="en-US" sz="1800" spc="287" dirty="0">
                <a:cs typeface="Times New Roman"/>
              </a:rPr>
              <a:t> </a:t>
            </a:r>
            <a:r>
              <a:rPr lang="en-US" sz="1800" dirty="0">
                <a:cs typeface="Times New Roman"/>
              </a:rPr>
              <a:t>population </a:t>
            </a:r>
            <a:r>
              <a:rPr lang="en-US" sz="1800" spc="-13" dirty="0">
                <a:cs typeface="Times New Roman"/>
              </a:rPr>
              <a:t>parameter.</a:t>
            </a:r>
          </a:p>
          <a:p>
            <a:pPr marL="1657316" indent="-285750">
              <a:spcBef>
                <a:spcPts val="513"/>
              </a:spcBef>
              <a:buFont typeface="Arial" panose="020B0604020202020204" pitchFamily="34" charset="0"/>
              <a:buChar char="•"/>
            </a:pPr>
            <a:r>
              <a:rPr lang="en-US" sz="1800" b="1" spc="-7" dirty="0">
                <a:cs typeface="Times New Roman"/>
              </a:rPr>
              <a:t>HO: movies </a:t>
            </a:r>
            <a:r>
              <a:rPr lang="en-US" sz="1800" b="1" dirty="0">
                <a:cs typeface="Times New Roman"/>
              </a:rPr>
              <a:t>rated for kids </a:t>
            </a:r>
            <a:r>
              <a:rPr lang="en-US" sz="1800" b="1" spc="-7" dirty="0">
                <a:cs typeface="Times New Roman"/>
              </a:rPr>
              <a:t>and </a:t>
            </a:r>
            <a:r>
              <a:rPr lang="en-US" sz="1800" b="1" dirty="0">
                <a:cs typeface="Times New Roman"/>
              </a:rPr>
              <a:t>older kids </a:t>
            </a:r>
            <a:r>
              <a:rPr lang="en-US" sz="1800" b="1" spc="-7" dirty="0">
                <a:cs typeface="Times New Roman"/>
              </a:rPr>
              <a:t>are at least two </a:t>
            </a:r>
            <a:r>
              <a:rPr lang="en-US" sz="1800" b="1" dirty="0">
                <a:cs typeface="Times New Roman"/>
              </a:rPr>
              <a:t>hours </a:t>
            </a:r>
            <a:r>
              <a:rPr lang="en-US" sz="1800" b="1" spc="-7" dirty="0">
                <a:cs typeface="Times New Roman"/>
              </a:rPr>
              <a:t>long.</a:t>
            </a:r>
          </a:p>
          <a:p>
            <a:pPr marL="1657316" indent="-285750">
              <a:spcBef>
                <a:spcPts val="513"/>
              </a:spcBef>
              <a:buFont typeface="Arial" panose="020B0604020202020204" pitchFamily="34" charset="0"/>
              <a:buChar char="•"/>
            </a:pPr>
            <a:r>
              <a:rPr lang="en-US" sz="1800" b="1" spc="-7" dirty="0">
                <a:cs typeface="Times New Roman"/>
              </a:rPr>
              <a:t>H1: movies</a:t>
            </a:r>
            <a:r>
              <a:rPr lang="en-US" sz="1800" b="1" spc="-20" dirty="0">
                <a:cs typeface="Times New Roman"/>
              </a:rPr>
              <a:t> </a:t>
            </a:r>
            <a:r>
              <a:rPr lang="en-US" sz="1800" b="1" dirty="0">
                <a:cs typeface="Times New Roman"/>
              </a:rPr>
              <a:t>rated</a:t>
            </a:r>
            <a:r>
              <a:rPr lang="en-US" sz="1800" b="1" spc="-7" dirty="0">
                <a:cs typeface="Times New Roman"/>
              </a:rPr>
              <a:t> </a:t>
            </a:r>
            <a:r>
              <a:rPr lang="en-US" sz="1800" b="1" dirty="0">
                <a:cs typeface="Times New Roman"/>
              </a:rPr>
              <a:t>for</a:t>
            </a:r>
            <a:r>
              <a:rPr lang="en-US" sz="1800" b="1" spc="-7" dirty="0">
                <a:cs typeface="Times New Roman"/>
              </a:rPr>
              <a:t> </a:t>
            </a:r>
            <a:r>
              <a:rPr lang="en-US" sz="1800" b="1" dirty="0">
                <a:cs typeface="Times New Roman"/>
              </a:rPr>
              <a:t>kids</a:t>
            </a:r>
            <a:r>
              <a:rPr lang="en-US" sz="1800" b="1" spc="-7" dirty="0">
                <a:cs typeface="Times New Roman"/>
              </a:rPr>
              <a:t> and</a:t>
            </a:r>
            <a:r>
              <a:rPr lang="en-US" sz="1800" b="1" spc="-13" dirty="0">
                <a:cs typeface="Times New Roman"/>
              </a:rPr>
              <a:t> </a:t>
            </a:r>
            <a:r>
              <a:rPr lang="en-US" sz="1800" b="1" dirty="0">
                <a:cs typeface="Times New Roman"/>
              </a:rPr>
              <a:t>older</a:t>
            </a:r>
            <a:r>
              <a:rPr lang="en-US" sz="1800" b="1" spc="-7" dirty="0">
                <a:cs typeface="Times New Roman"/>
              </a:rPr>
              <a:t> </a:t>
            </a:r>
            <a:r>
              <a:rPr lang="en-US" sz="1800" b="1" dirty="0">
                <a:cs typeface="Times New Roman"/>
              </a:rPr>
              <a:t>kids</a:t>
            </a:r>
            <a:r>
              <a:rPr lang="en-US" sz="1800" b="1" spc="-7" dirty="0">
                <a:cs typeface="Times New Roman"/>
              </a:rPr>
              <a:t> are</a:t>
            </a:r>
            <a:r>
              <a:rPr lang="en-US" sz="1800" b="1" spc="-13" dirty="0">
                <a:cs typeface="Times New Roman"/>
              </a:rPr>
              <a:t> </a:t>
            </a:r>
            <a:r>
              <a:rPr lang="en-US" sz="1800" b="1" dirty="0">
                <a:cs typeface="Times New Roman"/>
              </a:rPr>
              <a:t>not</a:t>
            </a:r>
            <a:r>
              <a:rPr lang="en-US" sz="1800" b="1" spc="-7" dirty="0">
                <a:cs typeface="Times New Roman"/>
              </a:rPr>
              <a:t> at</a:t>
            </a:r>
            <a:r>
              <a:rPr lang="en-US" sz="1800" b="1" spc="-13" dirty="0">
                <a:cs typeface="Times New Roman"/>
              </a:rPr>
              <a:t> </a:t>
            </a:r>
            <a:r>
              <a:rPr lang="en-US" sz="1800" b="1" spc="-7" dirty="0">
                <a:cs typeface="Times New Roman"/>
              </a:rPr>
              <a:t>least</a:t>
            </a:r>
            <a:r>
              <a:rPr lang="en-US" sz="1800" b="1" spc="-13" dirty="0">
                <a:cs typeface="Times New Roman"/>
              </a:rPr>
              <a:t> </a:t>
            </a:r>
            <a:r>
              <a:rPr lang="en-US" sz="1800" b="1" spc="-7" dirty="0">
                <a:cs typeface="Times New Roman"/>
              </a:rPr>
              <a:t>two</a:t>
            </a:r>
            <a:r>
              <a:rPr lang="en-US" sz="1800" b="1" spc="-13" dirty="0">
                <a:cs typeface="Times New Roman"/>
              </a:rPr>
              <a:t> </a:t>
            </a:r>
            <a:r>
              <a:rPr lang="en-US" sz="1800" b="1" dirty="0">
                <a:cs typeface="Times New Roman"/>
              </a:rPr>
              <a:t>hours</a:t>
            </a:r>
            <a:r>
              <a:rPr lang="en-US" sz="1800" b="1" spc="-7" dirty="0">
                <a:cs typeface="Times New Roman"/>
              </a:rPr>
              <a:t> long.</a:t>
            </a:r>
          </a:p>
          <a:p>
            <a:pPr marL="1657316" indent="-285750">
              <a:spcBef>
                <a:spcPts val="513"/>
              </a:spcBef>
              <a:buFont typeface="Arial" panose="020B0604020202020204" pitchFamily="34" charset="0"/>
              <a:buChar char="•"/>
            </a:pPr>
            <a:endParaRPr lang="en-US" sz="1800" b="1" spc="-7" dirty="0">
              <a:cs typeface="Times New Roman"/>
            </a:endParaRPr>
          </a:p>
          <a:p>
            <a:pPr marL="1657316" indent="-285750">
              <a:spcBef>
                <a:spcPts val="513"/>
              </a:spcBef>
              <a:buFont typeface="Arial" panose="020B0604020202020204" pitchFamily="34" charset="0"/>
              <a:buChar char="•"/>
            </a:pPr>
            <a:endParaRPr lang="en-US" sz="1800" b="1" dirty="0">
              <a:cs typeface="Times New Roman"/>
            </a:endParaRPr>
          </a:p>
        </p:txBody>
      </p:sp>
      <p:sp>
        <p:nvSpPr>
          <p:cNvPr id="16" name="Footer Placeholder 5">
            <a:extLst>
              <a:ext uri="{FF2B5EF4-FFF2-40B4-BE49-F238E27FC236}">
                <a16:creationId xmlns:a16="http://schemas.microsoft.com/office/drawing/2014/main" id="{39F80058-E793-2DEE-8735-D9CE23CDB6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83092" y="5040413"/>
            <a:ext cx="6835360" cy="1448703"/>
          </a:xfrm>
        </p:spPr>
        <p:txBody>
          <a:bodyPr/>
          <a:lstStyle/>
          <a:p>
            <a:pPr marL="485128" indent="-469042">
              <a:spcBef>
                <a:spcPts val="513"/>
              </a:spcBef>
              <a:buFont typeface="Arial MT"/>
              <a:buChar char="●"/>
              <a:tabLst>
                <a:tab pos="485128" algn="l"/>
                <a:tab pos="485975" algn="l"/>
              </a:tabLst>
            </a:pPr>
            <a:r>
              <a:rPr lang="en-US" sz="1800" spc="-7" dirty="0">
                <a:solidFill>
                  <a:schemeClr val="accent3"/>
                </a:solidFill>
                <a:cs typeface="Times New Roman"/>
              </a:rPr>
              <a:t>the</a:t>
            </a:r>
            <a:r>
              <a:rPr lang="en-US" sz="1800" spc="-20" dirty="0">
                <a:solidFill>
                  <a:schemeClr val="accent3"/>
                </a:solidFill>
                <a:cs typeface="Times New Roman"/>
              </a:rPr>
              <a:t> </a:t>
            </a:r>
            <a:r>
              <a:rPr lang="en-US" sz="1800" spc="-7" dirty="0">
                <a:solidFill>
                  <a:schemeClr val="accent3"/>
                </a:solidFill>
                <a:cs typeface="Times New Roman"/>
              </a:rPr>
              <a:t>t-value</a:t>
            </a:r>
            <a:r>
              <a:rPr lang="en-US" sz="1800" spc="-13" dirty="0">
                <a:solidFill>
                  <a:schemeClr val="accent3"/>
                </a:solidFill>
                <a:cs typeface="Times New Roman"/>
              </a:rPr>
              <a:t> </a:t>
            </a:r>
            <a:r>
              <a:rPr lang="en-US" sz="1800" spc="-7" dirty="0">
                <a:solidFill>
                  <a:schemeClr val="accent3"/>
                </a:solidFill>
                <a:cs typeface="Times New Roman"/>
              </a:rPr>
              <a:t>is</a:t>
            </a:r>
            <a:r>
              <a:rPr lang="en-US" sz="1800" spc="-13" dirty="0">
                <a:solidFill>
                  <a:schemeClr val="accent3"/>
                </a:solidFill>
                <a:cs typeface="Times New Roman"/>
              </a:rPr>
              <a:t> </a:t>
            </a:r>
            <a:r>
              <a:rPr lang="en-US" sz="1800" dirty="0">
                <a:solidFill>
                  <a:schemeClr val="accent3"/>
                </a:solidFill>
                <a:cs typeface="Times New Roman"/>
              </a:rPr>
              <a:t>not</a:t>
            </a:r>
            <a:r>
              <a:rPr lang="en-US" sz="1800" spc="-7" dirty="0">
                <a:solidFill>
                  <a:schemeClr val="accent3"/>
                </a:solidFill>
                <a:cs typeface="Times New Roman"/>
              </a:rPr>
              <a:t> in</a:t>
            </a:r>
            <a:r>
              <a:rPr lang="en-US" sz="1800" spc="-13" dirty="0">
                <a:solidFill>
                  <a:schemeClr val="accent3"/>
                </a:solidFill>
                <a:cs typeface="Times New Roman"/>
              </a:rPr>
              <a:t> </a:t>
            </a:r>
            <a:r>
              <a:rPr lang="en-US" sz="1800" spc="-7" dirty="0">
                <a:solidFill>
                  <a:schemeClr val="accent3"/>
                </a:solidFill>
                <a:cs typeface="Times New Roman"/>
              </a:rPr>
              <a:t>the</a:t>
            </a:r>
            <a:r>
              <a:rPr lang="en-US" sz="1800" spc="-13" dirty="0">
                <a:solidFill>
                  <a:schemeClr val="accent3"/>
                </a:solidFill>
                <a:cs typeface="Times New Roman"/>
              </a:rPr>
              <a:t> </a:t>
            </a:r>
            <a:r>
              <a:rPr lang="en-US" sz="1800" dirty="0">
                <a:solidFill>
                  <a:schemeClr val="accent3"/>
                </a:solidFill>
                <a:cs typeface="Times New Roman"/>
              </a:rPr>
              <a:t>range,</a:t>
            </a:r>
            <a:r>
              <a:rPr lang="en-US" sz="1800" spc="-7" dirty="0">
                <a:solidFill>
                  <a:schemeClr val="accent3"/>
                </a:solidFill>
                <a:cs typeface="Times New Roman"/>
              </a:rPr>
              <a:t> and the</a:t>
            </a:r>
            <a:r>
              <a:rPr lang="en-US" sz="1800" spc="-13" dirty="0">
                <a:solidFill>
                  <a:schemeClr val="accent3"/>
                </a:solidFill>
                <a:cs typeface="Times New Roman"/>
              </a:rPr>
              <a:t> </a:t>
            </a:r>
            <a:r>
              <a:rPr lang="en-US" sz="1800" dirty="0">
                <a:solidFill>
                  <a:schemeClr val="accent3"/>
                </a:solidFill>
                <a:cs typeface="Times New Roman"/>
              </a:rPr>
              <a:t>null</a:t>
            </a:r>
            <a:r>
              <a:rPr lang="en-US" sz="1800" spc="-7" dirty="0">
                <a:solidFill>
                  <a:schemeClr val="accent3"/>
                </a:solidFill>
                <a:cs typeface="Times New Roman"/>
              </a:rPr>
              <a:t> </a:t>
            </a:r>
            <a:r>
              <a:rPr lang="en-US" sz="1800" dirty="0">
                <a:solidFill>
                  <a:schemeClr val="accent3"/>
                </a:solidFill>
                <a:cs typeface="Times New Roman"/>
              </a:rPr>
              <a:t>hypothesis</a:t>
            </a:r>
            <a:r>
              <a:rPr lang="en-US" sz="1800" spc="-7" dirty="0">
                <a:solidFill>
                  <a:schemeClr val="accent3"/>
                </a:solidFill>
                <a:cs typeface="Times New Roman"/>
              </a:rPr>
              <a:t> is</a:t>
            </a:r>
            <a:r>
              <a:rPr lang="en-US" sz="1800" spc="-13" dirty="0">
                <a:solidFill>
                  <a:schemeClr val="accent3"/>
                </a:solidFill>
                <a:cs typeface="Times New Roman"/>
              </a:rPr>
              <a:t> </a:t>
            </a:r>
            <a:r>
              <a:rPr lang="en-US" sz="1800" dirty="0">
                <a:solidFill>
                  <a:schemeClr val="accent3"/>
                </a:solidFill>
                <a:cs typeface="Times New Roman"/>
              </a:rPr>
              <a:t>rejected.</a:t>
            </a:r>
          </a:p>
          <a:p>
            <a:pPr marL="485128" marR="6773" indent="-469042">
              <a:lnSpc>
                <a:spcPct val="114999"/>
              </a:lnSpc>
              <a:buFont typeface="Arial MT"/>
              <a:buChar char="●"/>
              <a:tabLst>
                <a:tab pos="485128" algn="l"/>
                <a:tab pos="485975" algn="l"/>
              </a:tabLst>
            </a:pPr>
            <a:r>
              <a:rPr lang="en-US" sz="1800" spc="-7" dirty="0">
                <a:solidFill>
                  <a:schemeClr val="accent3"/>
                </a:solidFill>
                <a:cs typeface="Times New Roman"/>
              </a:rPr>
              <a:t>As </a:t>
            </a:r>
            <a:r>
              <a:rPr lang="en-US" sz="1800" dirty="0">
                <a:solidFill>
                  <a:schemeClr val="accent3"/>
                </a:solidFill>
                <a:cs typeface="Times New Roman"/>
              </a:rPr>
              <a:t>a result, </a:t>
            </a:r>
            <a:r>
              <a:rPr lang="en-US" sz="1800" spc="-7" dirty="0">
                <a:solidFill>
                  <a:schemeClr val="accent3"/>
                </a:solidFill>
                <a:cs typeface="Times New Roman"/>
              </a:rPr>
              <a:t>movies </a:t>
            </a:r>
            <a:r>
              <a:rPr lang="en-US" sz="1800" dirty="0">
                <a:solidFill>
                  <a:schemeClr val="accent3"/>
                </a:solidFill>
                <a:cs typeface="Times New Roman"/>
              </a:rPr>
              <a:t>rated for kids </a:t>
            </a:r>
            <a:r>
              <a:rPr lang="en-US" sz="1800" spc="-7" dirty="0">
                <a:solidFill>
                  <a:schemeClr val="accent3"/>
                </a:solidFill>
                <a:cs typeface="Times New Roman"/>
              </a:rPr>
              <a:t>and </a:t>
            </a:r>
            <a:r>
              <a:rPr lang="en-US" sz="1800" dirty="0">
                <a:solidFill>
                  <a:schemeClr val="accent3"/>
                </a:solidFill>
                <a:cs typeface="Times New Roman"/>
              </a:rPr>
              <a:t>older kids </a:t>
            </a:r>
            <a:r>
              <a:rPr lang="en-US" sz="1800" spc="-7" dirty="0">
                <a:solidFill>
                  <a:schemeClr val="accent3"/>
                </a:solidFill>
                <a:cs typeface="Times New Roman"/>
              </a:rPr>
              <a:t>are </a:t>
            </a:r>
            <a:r>
              <a:rPr lang="en-US" sz="1800" dirty="0">
                <a:solidFill>
                  <a:schemeClr val="accent3"/>
                </a:solidFill>
                <a:cs typeface="Times New Roman"/>
              </a:rPr>
              <a:t>not </a:t>
            </a:r>
            <a:r>
              <a:rPr lang="en-US" sz="1800" spc="-7" dirty="0">
                <a:solidFill>
                  <a:schemeClr val="accent3"/>
                </a:solidFill>
                <a:cs typeface="Times New Roman"/>
              </a:rPr>
              <a:t>at least two </a:t>
            </a:r>
            <a:r>
              <a:rPr lang="en-US" sz="1800" dirty="0">
                <a:solidFill>
                  <a:schemeClr val="accent3"/>
                </a:solidFill>
                <a:cs typeface="Times New Roman"/>
              </a:rPr>
              <a:t>hours </a:t>
            </a:r>
            <a:r>
              <a:rPr lang="en-US" sz="1800" spc="-7" dirty="0">
                <a:solidFill>
                  <a:schemeClr val="accent3"/>
                </a:solidFill>
                <a:cs typeface="Times New Roman"/>
              </a:rPr>
              <a:t>long.</a:t>
            </a:r>
            <a:endParaRPr lang="en-US" sz="1800" dirty="0">
              <a:solidFill>
                <a:schemeClr val="accent3"/>
              </a:solidFill>
              <a:cs typeface="Times New Roman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B974F6C-A2F0-011A-6E7E-553EEB75C070}"/>
              </a:ext>
            </a:extLst>
          </p:cNvPr>
          <p:cNvSpPr/>
          <p:nvPr/>
        </p:nvSpPr>
        <p:spPr>
          <a:xfrm>
            <a:off x="-3889" y="1290952"/>
            <a:ext cx="862447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IN" sz="54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+mj-lt"/>
                <a:cs typeface="Roboto"/>
              </a:rPr>
              <a:t>1. HYPOTHESIS TESTING</a:t>
            </a:r>
            <a:r>
              <a:rPr lang="en-US" sz="54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+mj-lt"/>
                <a:cs typeface="Times New Roman"/>
              </a:rPr>
              <a:t>:</a:t>
            </a:r>
            <a:endParaRPr lang="en-IN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40025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46792A-1B25-D811-4F1A-E01D1E3E82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3" name="object 5">
            <a:extLst>
              <a:ext uri="{FF2B5EF4-FFF2-40B4-BE49-F238E27FC236}">
                <a16:creationId xmlns:a16="http://schemas.microsoft.com/office/drawing/2014/main" id="{57EB621C-0A71-7544-C94C-AACCF389D44C}"/>
              </a:ext>
            </a:extLst>
          </p:cNvPr>
          <p:cNvPicPr/>
          <p:nvPr/>
        </p:nvPicPr>
        <p:blipFill rotWithShape="1">
          <a:blip r:embed="rId2" cstate="print"/>
          <a:srcRect r="25756"/>
          <a:stretch/>
        </p:blipFill>
        <p:spPr>
          <a:xfrm>
            <a:off x="6096000" y="2027062"/>
            <a:ext cx="4014221" cy="2803875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872133-4709-03B6-78CD-7FBF4813DC56}"/>
              </a:ext>
            </a:extLst>
          </p:cNvPr>
          <p:cNvSpPr txBox="1">
            <a:spLocks/>
          </p:cNvSpPr>
          <p:nvPr/>
        </p:nvSpPr>
        <p:spPr>
          <a:xfrm>
            <a:off x="869204" y="5235582"/>
            <a:ext cx="9321764" cy="117317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accent3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90208" indent="-474121">
              <a:spcBef>
                <a:spcPts val="1073"/>
              </a:spcBef>
              <a:buFont typeface="Arial MT"/>
              <a:buChar char="●"/>
              <a:tabLst>
                <a:tab pos="490208" algn="l"/>
                <a:tab pos="491054" algn="l"/>
              </a:tabLst>
            </a:pPr>
            <a:r>
              <a:rPr lang="en-US" sz="1800" spc="-7" dirty="0">
                <a:cs typeface="Times New Roman"/>
              </a:rPr>
              <a:t>the</a:t>
            </a:r>
            <a:r>
              <a:rPr lang="en-US" sz="1800" spc="-20" dirty="0">
                <a:cs typeface="Times New Roman"/>
              </a:rPr>
              <a:t> </a:t>
            </a:r>
            <a:r>
              <a:rPr lang="en-US" sz="1800" spc="-7" dirty="0">
                <a:cs typeface="Times New Roman"/>
              </a:rPr>
              <a:t>t-value</a:t>
            </a:r>
            <a:r>
              <a:rPr lang="en-US" sz="1800" spc="-13" dirty="0">
                <a:cs typeface="Times New Roman"/>
              </a:rPr>
              <a:t> </a:t>
            </a:r>
            <a:r>
              <a:rPr lang="en-US" sz="1800" spc="-7" dirty="0">
                <a:cs typeface="Times New Roman"/>
              </a:rPr>
              <a:t>is</a:t>
            </a:r>
            <a:r>
              <a:rPr lang="en-US" sz="1800" spc="-13" dirty="0">
                <a:cs typeface="Times New Roman"/>
              </a:rPr>
              <a:t> </a:t>
            </a:r>
            <a:r>
              <a:rPr lang="en-US" sz="1800" dirty="0">
                <a:cs typeface="Times New Roman"/>
              </a:rPr>
              <a:t>not</a:t>
            </a:r>
            <a:r>
              <a:rPr lang="en-US" sz="1800" spc="-7" dirty="0">
                <a:cs typeface="Times New Roman"/>
              </a:rPr>
              <a:t> in</a:t>
            </a:r>
            <a:r>
              <a:rPr lang="en-US" sz="1800" spc="-13" dirty="0">
                <a:cs typeface="Times New Roman"/>
              </a:rPr>
              <a:t> </a:t>
            </a:r>
            <a:r>
              <a:rPr lang="en-US" sz="1800" spc="-7" dirty="0">
                <a:cs typeface="Times New Roman"/>
              </a:rPr>
              <a:t>the</a:t>
            </a:r>
            <a:r>
              <a:rPr lang="en-US" sz="1800" spc="-13" dirty="0">
                <a:cs typeface="Times New Roman"/>
              </a:rPr>
              <a:t> </a:t>
            </a:r>
            <a:r>
              <a:rPr lang="en-US" sz="1800" dirty="0">
                <a:cs typeface="Times New Roman"/>
              </a:rPr>
              <a:t>range,</a:t>
            </a:r>
            <a:r>
              <a:rPr lang="en-US" sz="1800" spc="-7" dirty="0">
                <a:cs typeface="Times New Roman"/>
              </a:rPr>
              <a:t> and the</a:t>
            </a:r>
            <a:r>
              <a:rPr lang="en-US" sz="1800" spc="-13" dirty="0">
                <a:cs typeface="Times New Roman"/>
              </a:rPr>
              <a:t> </a:t>
            </a:r>
            <a:r>
              <a:rPr lang="en-US" sz="1800" dirty="0">
                <a:cs typeface="Times New Roman"/>
              </a:rPr>
              <a:t>null</a:t>
            </a:r>
            <a:r>
              <a:rPr lang="en-US" sz="1800" spc="-7" dirty="0">
                <a:cs typeface="Times New Roman"/>
              </a:rPr>
              <a:t> </a:t>
            </a:r>
            <a:r>
              <a:rPr lang="en-US" sz="1800" dirty="0">
                <a:cs typeface="Times New Roman"/>
              </a:rPr>
              <a:t>hypothesis</a:t>
            </a:r>
            <a:r>
              <a:rPr lang="en-US" sz="1800" spc="-7" dirty="0">
                <a:cs typeface="Times New Roman"/>
              </a:rPr>
              <a:t> is</a:t>
            </a:r>
            <a:r>
              <a:rPr lang="en-US" sz="1800" spc="-13" dirty="0">
                <a:cs typeface="Times New Roman"/>
              </a:rPr>
              <a:t> </a:t>
            </a:r>
            <a:r>
              <a:rPr lang="en-US" sz="1800" dirty="0">
                <a:cs typeface="Times New Roman"/>
              </a:rPr>
              <a:t>rejected.</a:t>
            </a:r>
          </a:p>
          <a:p>
            <a:pPr marL="490208" indent="-474121">
              <a:spcBef>
                <a:spcPts val="1073"/>
              </a:spcBef>
              <a:buFont typeface="Arial MT"/>
              <a:buChar char="●"/>
              <a:tabLst>
                <a:tab pos="490208" algn="l"/>
                <a:tab pos="491054" algn="l"/>
              </a:tabLst>
            </a:pPr>
            <a:endParaRPr lang="en-US" sz="1200" dirty="0">
              <a:cs typeface="Times New Roman"/>
            </a:endParaRPr>
          </a:p>
          <a:p>
            <a:pPr marL="490208" indent="-474121">
              <a:spcBef>
                <a:spcPts val="947"/>
              </a:spcBef>
              <a:buFont typeface="Arial MT"/>
              <a:buChar char="●"/>
              <a:tabLst>
                <a:tab pos="490208" algn="l"/>
                <a:tab pos="491054" algn="l"/>
              </a:tabLst>
            </a:pPr>
            <a:r>
              <a:rPr lang="en-US" sz="1800" spc="-7" dirty="0">
                <a:cs typeface="Times New Roman"/>
              </a:rPr>
              <a:t>As</a:t>
            </a:r>
            <a:r>
              <a:rPr lang="en-US" sz="1800" spc="-13" dirty="0">
                <a:cs typeface="Times New Roman"/>
              </a:rPr>
              <a:t> </a:t>
            </a:r>
            <a:r>
              <a:rPr lang="en-US" sz="1800" dirty="0">
                <a:cs typeface="Times New Roman"/>
              </a:rPr>
              <a:t>a</a:t>
            </a:r>
            <a:r>
              <a:rPr lang="en-US" sz="1800" spc="-13" dirty="0">
                <a:cs typeface="Times New Roman"/>
              </a:rPr>
              <a:t> </a:t>
            </a:r>
            <a:r>
              <a:rPr lang="en-US" sz="1800" dirty="0">
                <a:cs typeface="Times New Roman"/>
              </a:rPr>
              <a:t>result,</a:t>
            </a:r>
            <a:r>
              <a:rPr lang="en-US" sz="1800" spc="-47" dirty="0">
                <a:cs typeface="Times New Roman"/>
              </a:rPr>
              <a:t> </a:t>
            </a:r>
            <a:r>
              <a:rPr lang="en-US" sz="1800" spc="-7" dirty="0">
                <a:cs typeface="Times New Roman"/>
              </a:rPr>
              <a:t>The</a:t>
            </a:r>
            <a:r>
              <a:rPr lang="en-US" sz="1800" spc="-13" dirty="0">
                <a:cs typeface="Times New Roman"/>
              </a:rPr>
              <a:t> </a:t>
            </a:r>
            <a:r>
              <a:rPr lang="en-US" sz="1800" dirty="0">
                <a:cs typeface="Times New Roman"/>
              </a:rPr>
              <a:t>duration</a:t>
            </a:r>
            <a:r>
              <a:rPr lang="en-US" sz="1800" spc="-7" dirty="0">
                <a:cs typeface="Times New Roman"/>
              </a:rPr>
              <a:t> which</a:t>
            </a:r>
            <a:r>
              <a:rPr lang="en-US" sz="1800" spc="-13" dirty="0">
                <a:cs typeface="Times New Roman"/>
              </a:rPr>
              <a:t> </a:t>
            </a:r>
            <a:r>
              <a:rPr lang="en-US" sz="1800" spc="-7" dirty="0">
                <a:cs typeface="Times New Roman"/>
              </a:rPr>
              <a:t>is</a:t>
            </a:r>
            <a:r>
              <a:rPr lang="en-US" sz="1800" spc="-13" dirty="0">
                <a:cs typeface="Times New Roman"/>
              </a:rPr>
              <a:t> </a:t>
            </a:r>
            <a:r>
              <a:rPr lang="en-US" sz="1800" spc="-7" dirty="0">
                <a:cs typeface="Times New Roman"/>
              </a:rPr>
              <a:t>more</a:t>
            </a:r>
            <a:r>
              <a:rPr lang="en-US" sz="1800" spc="-13" dirty="0">
                <a:cs typeface="Times New Roman"/>
              </a:rPr>
              <a:t> </a:t>
            </a:r>
            <a:r>
              <a:rPr lang="en-US" sz="1800" spc="-7" dirty="0">
                <a:cs typeface="Times New Roman"/>
              </a:rPr>
              <a:t>than</a:t>
            </a:r>
            <a:r>
              <a:rPr lang="en-US" sz="1800" spc="-13" dirty="0">
                <a:cs typeface="Times New Roman"/>
              </a:rPr>
              <a:t> </a:t>
            </a:r>
            <a:r>
              <a:rPr lang="en-US" sz="1800" dirty="0">
                <a:cs typeface="Times New Roman"/>
              </a:rPr>
              <a:t>90</a:t>
            </a:r>
            <a:r>
              <a:rPr lang="en-US" sz="1800" spc="-7" dirty="0">
                <a:cs typeface="Times New Roman"/>
              </a:rPr>
              <a:t> mins</a:t>
            </a:r>
            <a:r>
              <a:rPr lang="en-US" sz="1800" spc="-13" dirty="0">
                <a:cs typeface="Times New Roman"/>
              </a:rPr>
              <a:t> </a:t>
            </a:r>
            <a:r>
              <a:rPr lang="en-US" sz="1800" spc="-7" dirty="0">
                <a:cs typeface="Times New Roman"/>
              </a:rPr>
              <a:t>are</a:t>
            </a:r>
            <a:r>
              <a:rPr lang="en-US" sz="1800" spc="-13" dirty="0">
                <a:cs typeface="Times New Roman"/>
              </a:rPr>
              <a:t> </a:t>
            </a:r>
            <a:r>
              <a:rPr lang="en-US" sz="1800" spc="-7" dirty="0">
                <a:cs typeface="Times New Roman"/>
              </a:rPr>
              <a:t>movies</a:t>
            </a:r>
            <a:endParaRPr lang="en-US" sz="1800" dirty="0">
              <a:cs typeface="Times New Roman"/>
            </a:endParaRP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B8311384-1C29-1088-6105-DE28E0C508E2}"/>
              </a:ext>
            </a:extLst>
          </p:cNvPr>
          <p:cNvSpPr txBox="1">
            <a:spLocks/>
          </p:cNvSpPr>
          <p:nvPr/>
        </p:nvSpPr>
        <p:spPr>
          <a:xfrm>
            <a:off x="-475502" y="715237"/>
            <a:ext cx="9321764" cy="246195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accent3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71566">
              <a:spcBef>
                <a:spcPts val="513"/>
              </a:spcBef>
            </a:pPr>
            <a:r>
              <a:rPr lang="en-US" sz="1800" spc="300" dirty="0">
                <a:latin typeface="+mn-lt"/>
                <a:cs typeface="Times New Roman"/>
              </a:rPr>
              <a:t>H1: The duration which is more than 90 mins are movies.</a:t>
            </a:r>
          </a:p>
          <a:p>
            <a:pPr marL="1371566">
              <a:spcBef>
                <a:spcPts val="513"/>
              </a:spcBef>
            </a:pPr>
            <a:r>
              <a:rPr lang="en-US" sz="1800" spc="300" dirty="0">
                <a:latin typeface="+mn-lt"/>
                <a:cs typeface="Times New Roman"/>
              </a:rPr>
              <a:t>HO: The duration which is more than 90 mins are NOT movies</a:t>
            </a:r>
            <a:endParaRPr lang="en-US" sz="1800" b="1" spc="300" dirty="0"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85088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D496E54F-9038-30CB-FB21-11F164E02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0E6AB4-49AB-FB78-6FA6-DFA924C0DD12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707824" y="2450155"/>
            <a:ext cx="8086551" cy="4407845"/>
          </a:xfrm>
        </p:spPr>
        <p:txBody>
          <a:bodyPr/>
          <a:lstStyle/>
          <a:p>
            <a:pPr marL="485128" indent="-469042">
              <a:spcBef>
                <a:spcPts val="513"/>
              </a:spcBef>
              <a:buFont typeface="Arial MT"/>
              <a:buChar char="●"/>
              <a:tabLst>
                <a:tab pos="485128" algn="l"/>
                <a:tab pos="485975" algn="l"/>
              </a:tabLst>
            </a:pPr>
            <a:r>
              <a:rPr lang="en-US" sz="1800" dirty="0">
                <a:cs typeface="Times New Roman"/>
              </a:rPr>
              <a:t>Initially</a:t>
            </a:r>
            <a:r>
              <a:rPr lang="en-US" sz="1800" spc="-13" dirty="0">
                <a:cs typeface="Times New Roman"/>
              </a:rPr>
              <a:t> </a:t>
            </a:r>
            <a:r>
              <a:rPr lang="en-US" sz="1800" spc="-7" dirty="0">
                <a:cs typeface="Times New Roman"/>
              </a:rPr>
              <a:t>Separating</a:t>
            </a:r>
            <a:r>
              <a:rPr lang="en-US" sz="1800" spc="-13" dirty="0">
                <a:cs typeface="Times New Roman"/>
              </a:rPr>
              <a:t> </a:t>
            </a:r>
            <a:r>
              <a:rPr lang="en-US" sz="1800" spc="-7" dirty="0">
                <a:cs typeface="Times New Roman"/>
              </a:rPr>
              <a:t>the</a:t>
            </a:r>
            <a:r>
              <a:rPr lang="en-US" sz="1800" spc="-13" dirty="0">
                <a:cs typeface="Times New Roman"/>
              </a:rPr>
              <a:t> </a:t>
            </a:r>
            <a:r>
              <a:rPr lang="en-US" sz="1800" spc="-7" dirty="0">
                <a:cs typeface="Times New Roman"/>
              </a:rPr>
              <a:t>column</a:t>
            </a:r>
            <a:r>
              <a:rPr lang="en-US" sz="1800" spc="-13" dirty="0">
                <a:cs typeface="Times New Roman"/>
              </a:rPr>
              <a:t> </a:t>
            </a:r>
            <a:r>
              <a:rPr lang="en-US" sz="1800" spc="-7" dirty="0">
                <a:cs typeface="Times New Roman"/>
              </a:rPr>
              <a:t>type</a:t>
            </a:r>
            <a:r>
              <a:rPr lang="en-US" sz="1800" spc="-13" dirty="0">
                <a:cs typeface="Times New Roman"/>
              </a:rPr>
              <a:t> </a:t>
            </a:r>
            <a:r>
              <a:rPr lang="en-US" sz="1800" spc="-7" dirty="0">
                <a:cs typeface="Times New Roman"/>
              </a:rPr>
              <a:t>into</a:t>
            </a:r>
            <a:r>
              <a:rPr lang="en-US" sz="1800" spc="-13" dirty="0">
                <a:cs typeface="Times New Roman"/>
              </a:rPr>
              <a:t> </a:t>
            </a:r>
            <a:r>
              <a:rPr lang="en-US" sz="1800" spc="-7" dirty="0">
                <a:cs typeface="Times New Roman"/>
              </a:rPr>
              <a:t>movie</a:t>
            </a:r>
            <a:r>
              <a:rPr lang="en-US" sz="1800" spc="-20" dirty="0">
                <a:cs typeface="Times New Roman"/>
              </a:rPr>
              <a:t> </a:t>
            </a:r>
            <a:r>
              <a:rPr lang="en-US" sz="1800" spc="-7" dirty="0">
                <a:cs typeface="Times New Roman"/>
              </a:rPr>
              <a:t>and</a:t>
            </a:r>
            <a:r>
              <a:rPr lang="en-US" sz="1800" spc="-13" dirty="0">
                <a:cs typeface="Times New Roman"/>
              </a:rPr>
              <a:t> </a:t>
            </a:r>
            <a:r>
              <a:rPr lang="en-US" sz="1800" spc="-7" dirty="0">
                <a:cs typeface="Times New Roman"/>
              </a:rPr>
              <a:t>tv</a:t>
            </a:r>
            <a:r>
              <a:rPr lang="en-US" sz="1800" spc="-13" dirty="0">
                <a:cs typeface="Times New Roman"/>
              </a:rPr>
              <a:t> </a:t>
            </a:r>
            <a:r>
              <a:rPr lang="en-US" sz="1800" spc="-7" dirty="0">
                <a:cs typeface="Times New Roman"/>
              </a:rPr>
              <a:t>shows.</a:t>
            </a:r>
            <a:endParaRPr lang="en-US" sz="1800" dirty="0">
              <a:cs typeface="Times New Roman"/>
            </a:endParaRPr>
          </a:p>
          <a:p>
            <a:pPr marL="485128" marR="6773" indent="-469042">
              <a:lnSpc>
                <a:spcPct val="114999"/>
              </a:lnSpc>
              <a:buFont typeface="Arial MT"/>
              <a:buChar char="●"/>
              <a:tabLst>
                <a:tab pos="485128" algn="l"/>
                <a:tab pos="485975" algn="l"/>
              </a:tabLst>
            </a:pPr>
            <a:r>
              <a:rPr lang="en-US" sz="1800" dirty="0">
                <a:cs typeface="Times New Roman"/>
              </a:rPr>
              <a:t>here</a:t>
            </a:r>
            <a:r>
              <a:rPr lang="en-US" sz="1800" spc="47" dirty="0">
                <a:cs typeface="Times New Roman"/>
              </a:rPr>
              <a:t> </a:t>
            </a:r>
            <a:r>
              <a:rPr lang="en-US" sz="1800" spc="-7" dirty="0">
                <a:cs typeface="Times New Roman"/>
              </a:rPr>
              <a:t>we</a:t>
            </a:r>
            <a:r>
              <a:rPr lang="en-US" sz="1800" spc="47" dirty="0">
                <a:cs typeface="Times New Roman"/>
              </a:rPr>
              <a:t> </a:t>
            </a:r>
            <a:r>
              <a:rPr lang="en-US" sz="1800" spc="-7" dirty="0">
                <a:cs typeface="Times New Roman"/>
              </a:rPr>
              <a:t>are</a:t>
            </a:r>
            <a:r>
              <a:rPr lang="en-US" sz="1800" spc="47" dirty="0">
                <a:cs typeface="Times New Roman"/>
              </a:rPr>
              <a:t> </a:t>
            </a:r>
            <a:r>
              <a:rPr lang="en-US" sz="1800" dirty="0">
                <a:cs typeface="Times New Roman"/>
              </a:rPr>
              <a:t>going</a:t>
            </a:r>
            <a:r>
              <a:rPr lang="en-US" sz="1800" spc="47" dirty="0">
                <a:cs typeface="Times New Roman"/>
              </a:rPr>
              <a:t> </a:t>
            </a:r>
            <a:r>
              <a:rPr lang="en-US" sz="1800" spc="-7" dirty="0">
                <a:cs typeface="Times New Roman"/>
              </a:rPr>
              <a:t>to</a:t>
            </a:r>
            <a:r>
              <a:rPr lang="en-US" sz="1800" spc="47" dirty="0">
                <a:cs typeface="Times New Roman"/>
              </a:rPr>
              <a:t> </a:t>
            </a:r>
            <a:r>
              <a:rPr lang="en-US" sz="1800" dirty="0">
                <a:cs typeface="Times New Roman"/>
              </a:rPr>
              <a:t>do</a:t>
            </a:r>
            <a:r>
              <a:rPr lang="en-US" sz="1800" spc="73" dirty="0">
                <a:cs typeface="Times New Roman"/>
              </a:rPr>
              <a:t> </a:t>
            </a:r>
            <a:r>
              <a:rPr lang="en-US" sz="1800" spc="-7" dirty="0">
                <a:cs typeface="Times New Roman"/>
              </a:rPr>
              <a:t>Clustering</a:t>
            </a:r>
            <a:r>
              <a:rPr lang="en-US" sz="1800" spc="47" dirty="0">
                <a:cs typeface="Times New Roman"/>
              </a:rPr>
              <a:t> </a:t>
            </a:r>
            <a:r>
              <a:rPr lang="en-US" sz="1800" spc="-7" dirty="0">
                <a:cs typeface="Times New Roman"/>
              </a:rPr>
              <a:t>similar</a:t>
            </a:r>
            <a:r>
              <a:rPr lang="en-US" sz="1800" spc="47" dirty="0">
                <a:cs typeface="Times New Roman"/>
              </a:rPr>
              <a:t> </a:t>
            </a:r>
            <a:r>
              <a:rPr lang="en-US" sz="1800" spc="-7" dirty="0">
                <a:cs typeface="Times New Roman"/>
              </a:rPr>
              <a:t>content</a:t>
            </a:r>
            <a:r>
              <a:rPr lang="en-US" sz="1800" spc="47" dirty="0">
                <a:cs typeface="Times New Roman"/>
              </a:rPr>
              <a:t> </a:t>
            </a:r>
            <a:r>
              <a:rPr lang="en-US" sz="1800" dirty="0">
                <a:cs typeface="Times New Roman"/>
              </a:rPr>
              <a:t>by</a:t>
            </a:r>
            <a:r>
              <a:rPr lang="en-US" sz="1800" spc="53" dirty="0">
                <a:cs typeface="Times New Roman"/>
              </a:rPr>
              <a:t> </a:t>
            </a:r>
            <a:r>
              <a:rPr lang="en-US" sz="1800" spc="-7" dirty="0">
                <a:cs typeface="Times New Roman"/>
              </a:rPr>
              <a:t>matching</a:t>
            </a:r>
            <a:r>
              <a:rPr lang="en-US" sz="1800" spc="47" dirty="0">
                <a:cs typeface="Times New Roman"/>
              </a:rPr>
              <a:t> </a:t>
            </a:r>
            <a:r>
              <a:rPr lang="en-US" sz="1800" spc="-7" dirty="0">
                <a:cs typeface="Times New Roman"/>
              </a:rPr>
              <a:t>text-based</a:t>
            </a:r>
            <a:r>
              <a:rPr lang="en-US" sz="1800" spc="47" dirty="0">
                <a:cs typeface="Times New Roman"/>
              </a:rPr>
              <a:t> </a:t>
            </a:r>
            <a:r>
              <a:rPr lang="en-US" sz="1800" dirty="0">
                <a:cs typeface="Times New Roman"/>
              </a:rPr>
              <a:t>features</a:t>
            </a:r>
            <a:r>
              <a:rPr lang="en-US" sz="1800" spc="47" dirty="0">
                <a:cs typeface="Times New Roman"/>
              </a:rPr>
              <a:t> </a:t>
            </a:r>
            <a:r>
              <a:rPr lang="en-US" sz="1800" spc="-7" dirty="0">
                <a:cs typeface="Times New Roman"/>
              </a:rPr>
              <a:t>so column</a:t>
            </a:r>
            <a:r>
              <a:rPr lang="en-US" sz="1800" spc="-13" dirty="0">
                <a:cs typeface="Times New Roman"/>
              </a:rPr>
              <a:t> </a:t>
            </a:r>
            <a:r>
              <a:rPr lang="en-US" sz="1800" dirty="0">
                <a:cs typeface="Times New Roman"/>
              </a:rPr>
              <a:t>description </a:t>
            </a:r>
            <a:r>
              <a:rPr lang="en-US" sz="1800" spc="-7" dirty="0">
                <a:cs typeface="Times New Roman"/>
              </a:rPr>
              <a:t>is </a:t>
            </a:r>
            <a:r>
              <a:rPr lang="en-US" sz="1800" dirty="0">
                <a:cs typeface="Times New Roman"/>
              </a:rPr>
              <a:t>one of</a:t>
            </a:r>
            <a:r>
              <a:rPr lang="en-US" sz="1800" spc="-7" dirty="0">
                <a:cs typeface="Times New Roman"/>
              </a:rPr>
              <a:t> the important </a:t>
            </a:r>
            <a:r>
              <a:rPr lang="en-US" sz="1800" dirty="0">
                <a:cs typeface="Times New Roman"/>
              </a:rPr>
              <a:t>features.</a:t>
            </a:r>
          </a:p>
          <a:p>
            <a:pPr marL="485128" indent="-469042">
              <a:spcBef>
                <a:spcPts val="387"/>
              </a:spcBef>
              <a:buFont typeface="Arial MT"/>
              <a:buChar char="●"/>
              <a:tabLst>
                <a:tab pos="485128" algn="l"/>
                <a:tab pos="485975" algn="l"/>
              </a:tabLst>
            </a:pPr>
            <a:r>
              <a:rPr lang="en-US" sz="1800" spc="-7" dirty="0">
                <a:cs typeface="Times New Roman"/>
              </a:rPr>
              <a:t>Here we Convert</a:t>
            </a:r>
            <a:r>
              <a:rPr lang="en-US" sz="1800" spc="-27" dirty="0">
                <a:cs typeface="Times New Roman"/>
              </a:rPr>
              <a:t> </a:t>
            </a:r>
            <a:r>
              <a:rPr lang="en-US" sz="1800" spc="-7" dirty="0">
                <a:cs typeface="Times New Roman"/>
              </a:rPr>
              <a:t>the</a:t>
            </a:r>
            <a:r>
              <a:rPr lang="en-US" sz="1800" spc="-20" dirty="0">
                <a:cs typeface="Times New Roman"/>
              </a:rPr>
              <a:t> </a:t>
            </a:r>
            <a:r>
              <a:rPr lang="en-US" sz="1800" spc="-7" dirty="0">
                <a:cs typeface="Times New Roman"/>
              </a:rPr>
              <a:t>text</a:t>
            </a:r>
            <a:r>
              <a:rPr lang="en-US" sz="1800" spc="-27" dirty="0">
                <a:cs typeface="Times New Roman"/>
              </a:rPr>
              <a:t> </a:t>
            </a:r>
            <a:r>
              <a:rPr lang="en-US" sz="1800" spc="-7" dirty="0">
                <a:cs typeface="Times New Roman"/>
              </a:rPr>
              <a:t>to</a:t>
            </a:r>
            <a:r>
              <a:rPr lang="en-US" sz="1800" spc="-20" dirty="0">
                <a:cs typeface="Times New Roman"/>
              </a:rPr>
              <a:t> </a:t>
            </a:r>
            <a:r>
              <a:rPr lang="en-US" sz="1800" spc="-7" dirty="0">
                <a:cs typeface="Times New Roman"/>
              </a:rPr>
              <a:t>lowercase.</a:t>
            </a:r>
            <a:endParaRPr lang="en-US" sz="1800" dirty="0">
              <a:cs typeface="Times New Roman"/>
            </a:endParaRPr>
          </a:p>
          <a:p>
            <a:pPr marL="485128" indent="-469042">
              <a:spcBef>
                <a:spcPts val="387"/>
              </a:spcBef>
              <a:buFont typeface="Arial MT"/>
              <a:buChar char="●"/>
              <a:tabLst>
                <a:tab pos="485128" algn="l"/>
                <a:tab pos="485975" algn="l"/>
              </a:tabLst>
            </a:pPr>
            <a:r>
              <a:rPr lang="en-US" sz="1800" spc="-20" dirty="0">
                <a:cs typeface="Times New Roman"/>
              </a:rPr>
              <a:t>Tokenize</a:t>
            </a:r>
            <a:r>
              <a:rPr lang="en-US" sz="1800" spc="-40" dirty="0">
                <a:cs typeface="Times New Roman"/>
              </a:rPr>
              <a:t> </a:t>
            </a:r>
            <a:r>
              <a:rPr lang="en-US" sz="1800" spc="-7" dirty="0">
                <a:cs typeface="Times New Roman"/>
              </a:rPr>
              <a:t>the</a:t>
            </a:r>
            <a:r>
              <a:rPr lang="en-US" sz="1800" spc="-40" dirty="0">
                <a:cs typeface="Times New Roman"/>
              </a:rPr>
              <a:t> </a:t>
            </a:r>
            <a:r>
              <a:rPr lang="en-US" sz="1800" spc="-7" dirty="0">
                <a:cs typeface="Times New Roman"/>
              </a:rPr>
              <a:t>text.</a:t>
            </a:r>
            <a:endParaRPr lang="en-US" sz="1800" dirty="0">
              <a:cs typeface="Times New Roman"/>
            </a:endParaRPr>
          </a:p>
          <a:p>
            <a:pPr marL="485128" indent="-469042">
              <a:spcBef>
                <a:spcPts val="380"/>
              </a:spcBef>
              <a:buFont typeface="Arial MT"/>
              <a:buChar char="●"/>
              <a:tabLst>
                <a:tab pos="485128" algn="l"/>
                <a:tab pos="485975" algn="l"/>
              </a:tabLst>
            </a:pPr>
            <a:r>
              <a:rPr lang="en-US" sz="1800" spc="-7" dirty="0">
                <a:cs typeface="Times New Roman"/>
              </a:rPr>
              <a:t>Removed</a:t>
            </a:r>
            <a:r>
              <a:rPr lang="en-US" sz="1800" spc="-20" dirty="0">
                <a:cs typeface="Times New Roman"/>
              </a:rPr>
              <a:t> </a:t>
            </a:r>
            <a:r>
              <a:rPr lang="en-US" sz="1800" spc="-7" dirty="0">
                <a:cs typeface="Times New Roman"/>
              </a:rPr>
              <a:t>all</a:t>
            </a:r>
            <a:r>
              <a:rPr lang="en-US" sz="1800" spc="-20" dirty="0">
                <a:cs typeface="Times New Roman"/>
              </a:rPr>
              <a:t> </a:t>
            </a:r>
            <a:r>
              <a:rPr lang="en-US" sz="1800" spc="-7" dirty="0">
                <a:cs typeface="Times New Roman"/>
              </a:rPr>
              <a:t>the</a:t>
            </a:r>
            <a:r>
              <a:rPr lang="en-US" sz="1800" spc="-20" dirty="0">
                <a:cs typeface="Times New Roman"/>
              </a:rPr>
              <a:t> </a:t>
            </a:r>
            <a:r>
              <a:rPr lang="en-US" sz="1800" spc="-7" dirty="0">
                <a:cs typeface="Times New Roman"/>
              </a:rPr>
              <a:t>stop</a:t>
            </a:r>
            <a:r>
              <a:rPr lang="en-US" sz="1800" spc="-20" dirty="0">
                <a:cs typeface="Times New Roman"/>
              </a:rPr>
              <a:t> </a:t>
            </a:r>
            <a:r>
              <a:rPr lang="en-US" sz="1800" spc="-7" dirty="0">
                <a:cs typeface="Times New Roman"/>
              </a:rPr>
              <a:t>words</a:t>
            </a:r>
            <a:r>
              <a:rPr lang="en-US" sz="1800" spc="-20" dirty="0">
                <a:cs typeface="Times New Roman"/>
              </a:rPr>
              <a:t> </a:t>
            </a:r>
            <a:r>
              <a:rPr lang="en-US" sz="1800" spc="-7" dirty="0">
                <a:cs typeface="Times New Roman"/>
              </a:rPr>
              <a:t>and</a:t>
            </a:r>
            <a:r>
              <a:rPr lang="en-US" sz="1800" spc="-20" dirty="0">
                <a:cs typeface="Times New Roman"/>
              </a:rPr>
              <a:t> </a:t>
            </a:r>
            <a:r>
              <a:rPr lang="en-US" sz="1800" dirty="0">
                <a:cs typeface="Times New Roman"/>
              </a:rPr>
              <a:t>punctuation</a:t>
            </a:r>
          </a:p>
          <a:p>
            <a:pPr marL="301836" marR="7620" indent="-285750" algn="just">
              <a:lnSpc>
                <a:spcPct val="114999"/>
              </a:lnSpc>
              <a:buClr>
                <a:srgbClr val="000000"/>
              </a:buClr>
              <a:buFont typeface="Arial" panose="020B0604020202020204" pitchFamily="34" charset="0"/>
              <a:buChar char="•"/>
              <a:tabLst>
                <a:tab pos="485975" algn="l"/>
              </a:tabLst>
            </a:pPr>
            <a:r>
              <a:rPr lang="en-US" sz="1800" spc="-7" dirty="0">
                <a:cs typeface="Times New Roman"/>
              </a:rPr>
              <a:t>we </a:t>
            </a:r>
            <a:r>
              <a:rPr lang="en-US" sz="1800" dirty="0">
                <a:cs typeface="Times New Roman"/>
              </a:rPr>
              <a:t>use </a:t>
            </a:r>
            <a:r>
              <a:rPr lang="en-US" sz="1800" spc="-7" dirty="0">
                <a:cs typeface="Times New Roman"/>
              </a:rPr>
              <a:t>TF-IDF as an abbreviation </a:t>
            </a:r>
            <a:r>
              <a:rPr lang="en-US" sz="1800" dirty="0">
                <a:cs typeface="Times New Roman"/>
              </a:rPr>
              <a:t>for </a:t>
            </a:r>
            <a:r>
              <a:rPr lang="en-US" sz="1800" spc="-47" dirty="0">
                <a:cs typeface="Times New Roman"/>
              </a:rPr>
              <a:t>Term </a:t>
            </a:r>
            <a:r>
              <a:rPr lang="en-US" sz="1800" spc="-7" dirty="0">
                <a:cs typeface="Times New Roman"/>
              </a:rPr>
              <a:t>Frequency </a:t>
            </a:r>
            <a:r>
              <a:rPr lang="en-US" sz="1800" dirty="0">
                <a:cs typeface="Times New Roman"/>
              </a:rPr>
              <a:t>Inverse </a:t>
            </a:r>
            <a:r>
              <a:rPr lang="en-US" sz="1800" spc="-7" dirty="0">
                <a:cs typeface="Times New Roman"/>
              </a:rPr>
              <a:t>Document </a:t>
            </a:r>
            <a:r>
              <a:rPr lang="en-US" sz="1800" spc="-20" dirty="0">
                <a:cs typeface="Times New Roman"/>
              </a:rPr>
              <a:t>Frequency. </a:t>
            </a:r>
            <a:r>
              <a:rPr lang="en-US" sz="1800" spc="-13" dirty="0">
                <a:cs typeface="Times New Roman"/>
              </a:rPr>
              <a:t> </a:t>
            </a:r>
            <a:r>
              <a:rPr lang="en-US" sz="1800" spc="-7" dirty="0">
                <a:cs typeface="Times New Roman"/>
              </a:rPr>
              <a:t>This is a </a:t>
            </a:r>
            <a:r>
              <a:rPr lang="en-US" sz="1800" dirty="0">
                <a:cs typeface="Times New Roman"/>
              </a:rPr>
              <a:t>very </a:t>
            </a:r>
            <a:r>
              <a:rPr lang="en-US" sz="1800" spc="-7" dirty="0">
                <a:cs typeface="Times New Roman"/>
              </a:rPr>
              <a:t>common algorithm to transform the text into </a:t>
            </a:r>
            <a:r>
              <a:rPr lang="en-US" sz="1800" dirty="0">
                <a:cs typeface="Times New Roman"/>
              </a:rPr>
              <a:t>a </a:t>
            </a:r>
            <a:r>
              <a:rPr lang="en-US" sz="1800" spc="-7" dirty="0">
                <a:cs typeface="Times New Roman"/>
              </a:rPr>
              <a:t>meaningful </a:t>
            </a:r>
            <a:r>
              <a:rPr lang="en-US" sz="1800" dirty="0">
                <a:cs typeface="Times New Roman"/>
              </a:rPr>
              <a:t>representation of </a:t>
            </a:r>
            <a:r>
              <a:rPr lang="en-US" sz="1800" spc="7" dirty="0">
                <a:cs typeface="Times New Roman"/>
              </a:rPr>
              <a:t> </a:t>
            </a:r>
            <a:r>
              <a:rPr lang="en-US" sz="1800" dirty="0">
                <a:cs typeface="Times New Roman"/>
              </a:rPr>
              <a:t>numbers</a:t>
            </a:r>
            <a:r>
              <a:rPr lang="en-US" sz="1800" spc="-7" dirty="0">
                <a:cs typeface="Times New Roman"/>
              </a:rPr>
              <a:t> which is </a:t>
            </a:r>
            <a:r>
              <a:rPr lang="en-US" sz="1800" dirty="0">
                <a:cs typeface="Times New Roman"/>
              </a:rPr>
              <a:t>used</a:t>
            </a:r>
            <a:r>
              <a:rPr lang="en-US" sz="1800" spc="-7" dirty="0">
                <a:cs typeface="Times New Roman"/>
              </a:rPr>
              <a:t> to </a:t>
            </a:r>
            <a:r>
              <a:rPr lang="en-US" sz="1800" dirty="0">
                <a:cs typeface="Times New Roman"/>
              </a:rPr>
              <a:t>fit </a:t>
            </a:r>
            <a:r>
              <a:rPr lang="en-US" sz="1800" spc="-7" dirty="0">
                <a:cs typeface="Times New Roman"/>
              </a:rPr>
              <a:t>machine</a:t>
            </a:r>
            <a:r>
              <a:rPr lang="en-US" sz="1800" spc="-13" dirty="0">
                <a:cs typeface="Times New Roman"/>
              </a:rPr>
              <a:t> </a:t>
            </a:r>
            <a:r>
              <a:rPr lang="en-US" sz="1800" spc="-7" dirty="0">
                <a:cs typeface="Times New Roman"/>
              </a:rPr>
              <a:t>algorithms </a:t>
            </a:r>
            <a:r>
              <a:rPr lang="en-US" sz="1800" dirty="0">
                <a:cs typeface="Times New Roman"/>
              </a:rPr>
              <a:t>for prediction</a:t>
            </a:r>
          </a:p>
          <a:p>
            <a:endParaRPr lang="en-IN" sz="18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9765DF7-DA13-3CAD-3045-C8CD3EB302E8}"/>
              </a:ext>
            </a:extLst>
          </p:cNvPr>
          <p:cNvSpPr/>
          <p:nvPr/>
        </p:nvSpPr>
        <p:spPr>
          <a:xfrm>
            <a:off x="707824" y="1317830"/>
            <a:ext cx="678102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IN" sz="54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+mj-lt"/>
                <a:cs typeface="Times New Roman"/>
              </a:rPr>
              <a:t>Features selection</a:t>
            </a:r>
            <a:r>
              <a:rPr lang="en-US" sz="54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+mj-lt"/>
                <a:cs typeface="Times New Roman"/>
              </a:rPr>
              <a:t>:</a:t>
            </a:r>
            <a:endParaRPr lang="en-IN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72013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197F046A-7911-3E0E-7D88-A57CF0028A0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sz="2300" u="sng" dirty="0"/>
              <a:t>1.   K - mean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A63CC359-8A44-9313-ADA5-3E961D2CC84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sz="2300" u="sng" dirty="0"/>
              <a:t>And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3DB2DABA-9EFA-FC6D-50D6-0493014B4A51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780239" y="3372329"/>
            <a:ext cx="3573560" cy="1721355"/>
          </a:xfrm>
        </p:spPr>
        <p:txBody>
          <a:bodyPr/>
          <a:lstStyle/>
          <a:p>
            <a:r>
              <a:rPr lang="en-US" sz="2300" u="sng" dirty="0"/>
              <a:t>2. </a:t>
            </a:r>
            <a:r>
              <a:rPr lang="en-US" sz="2300" u="sng" spc="-27" dirty="0">
                <a:cs typeface="Roboto"/>
              </a:rPr>
              <a:t>Agglomerative</a:t>
            </a:r>
            <a:r>
              <a:rPr lang="en-US" sz="2300" u="sng" spc="-80" dirty="0">
                <a:cs typeface="Roboto"/>
              </a:rPr>
              <a:t> </a:t>
            </a:r>
            <a:r>
              <a:rPr lang="en-US" sz="2300" u="sng" spc="-27" dirty="0">
                <a:cs typeface="Roboto"/>
              </a:rPr>
              <a:t>clustering</a:t>
            </a:r>
            <a:endParaRPr lang="en-US" sz="2300" u="sng" dirty="0">
              <a:cs typeface="Roboto"/>
            </a:endParaRPr>
          </a:p>
          <a:p>
            <a:endParaRPr lang="en-US" sz="2300" u="sng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8F648E53-A674-2192-7737-52A353F09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732515F-5DDC-3506-90C0-0D9B4125DCC7}"/>
              </a:ext>
            </a:extLst>
          </p:cNvPr>
          <p:cNvSpPr/>
          <p:nvPr/>
        </p:nvSpPr>
        <p:spPr>
          <a:xfrm>
            <a:off x="621051" y="266677"/>
            <a:ext cx="10946236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+mj-lt"/>
              </a:rPr>
              <a:t> Machine Learning Algorithms (unsupervised)</a:t>
            </a:r>
            <a:endParaRPr lang="en-IN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65529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build="p"/>
      <p:bldP spid="30" grpId="0" build="p"/>
      <p:bldP spid="32" grpId="0" build="p"/>
      <p:bldP spid="1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46792A-1B25-D811-4F1A-E01D1E3E82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7D529DD-F2A3-D0D9-28E0-CDE1A6439B5C}"/>
              </a:ext>
            </a:extLst>
          </p:cNvPr>
          <p:cNvSpPr/>
          <p:nvPr/>
        </p:nvSpPr>
        <p:spPr>
          <a:xfrm>
            <a:off x="591831" y="682032"/>
            <a:ext cx="43027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+mj-lt"/>
              </a:rPr>
              <a:t>1. K-means</a:t>
            </a:r>
            <a:r>
              <a:rPr lang="en-US" sz="5400" b="1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+mj-lt"/>
              </a:rPr>
              <a:t>:</a:t>
            </a:r>
            <a:endParaRPr lang="en-US" sz="5400" b="1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+mj-lt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1F59A9-91C0-0F2D-F1F7-FE27C05984DA}"/>
              </a:ext>
            </a:extLst>
          </p:cNvPr>
          <p:cNvSpPr txBox="1">
            <a:spLocks/>
          </p:cNvSpPr>
          <p:nvPr/>
        </p:nvSpPr>
        <p:spPr>
          <a:xfrm>
            <a:off x="624114" y="1717581"/>
            <a:ext cx="10465227" cy="122637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accent3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26518" marR="6773" indent="-469042" algn="just">
              <a:spcBef>
                <a:spcPts val="133"/>
              </a:spcBef>
              <a:buFont typeface="Arial MT"/>
              <a:buChar char="●"/>
              <a:tabLst>
                <a:tab pos="626518" algn="l"/>
              </a:tabLst>
            </a:pPr>
            <a:r>
              <a:rPr lang="en-US" sz="1800" spc="-7" dirty="0">
                <a:cs typeface="Times New Roman"/>
              </a:rPr>
              <a:t>K-Means</a:t>
            </a:r>
            <a:r>
              <a:rPr lang="en-US" sz="1800" dirty="0">
                <a:cs typeface="Times New Roman"/>
              </a:rPr>
              <a:t> </a:t>
            </a:r>
            <a:r>
              <a:rPr lang="en-US" sz="1800" spc="-7" dirty="0">
                <a:cs typeface="Times New Roman"/>
              </a:rPr>
              <a:t>Clustering</a:t>
            </a:r>
            <a:r>
              <a:rPr lang="en-US" sz="1800" dirty="0">
                <a:cs typeface="Times New Roman"/>
              </a:rPr>
              <a:t> </a:t>
            </a:r>
            <a:r>
              <a:rPr lang="en-US" sz="1800" spc="-7" dirty="0">
                <a:cs typeface="Times New Roman"/>
              </a:rPr>
              <a:t>is</a:t>
            </a:r>
            <a:r>
              <a:rPr lang="en-US" sz="1800" dirty="0">
                <a:cs typeface="Times New Roman"/>
              </a:rPr>
              <a:t> </a:t>
            </a:r>
            <a:r>
              <a:rPr lang="en-US" sz="1800" spc="-7" dirty="0">
                <a:cs typeface="Times New Roman"/>
              </a:rPr>
              <a:t>an</a:t>
            </a:r>
            <a:r>
              <a:rPr lang="en-US" sz="1800" dirty="0">
                <a:cs typeface="Times New Roman"/>
              </a:rPr>
              <a:t> </a:t>
            </a:r>
            <a:r>
              <a:rPr lang="en-US" sz="1800" spc="-7" dirty="0">
                <a:cs typeface="Times New Roman"/>
              </a:rPr>
              <a:t>Unsupervised</a:t>
            </a:r>
            <a:r>
              <a:rPr lang="en-US" sz="1800" dirty="0">
                <a:cs typeface="Times New Roman"/>
              </a:rPr>
              <a:t> </a:t>
            </a:r>
            <a:r>
              <a:rPr lang="en-US" sz="1800" spc="-7" dirty="0">
                <a:cs typeface="Times New Roman"/>
              </a:rPr>
              <a:t>Learning</a:t>
            </a:r>
            <a:r>
              <a:rPr lang="en-US" sz="1800" dirty="0">
                <a:cs typeface="Times New Roman"/>
              </a:rPr>
              <a:t> </a:t>
            </a:r>
            <a:r>
              <a:rPr lang="en-US" sz="1800" spc="-7" dirty="0">
                <a:cs typeface="Times New Roman"/>
              </a:rPr>
              <a:t>algorithm</a:t>
            </a:r>
            <a:r>
              <a:rPr lang="en-US" sz="1800" dirty="0">
                <a:cs typeface="Times New Roman"/>
              </a:rPr>
              <a:t> </a:t>
            </a:r>
            <a:r>
              <a:rPr lang="en-US" sz="1800" spc="-7" dirty="0">
                <a:cs typeface="Times New Roman"/>
              </a:rPr>
              <a:t>that</a:t>
            </a:r>
            <a:r>
              <a:rPr lang="en-US" sz="1800" dirty="0">
                <a:cs typeface="Times New Roman"/>
              </a:rPr>
              <a:t> groups</a:t>
            </a:r>
            <a:r>
              <a:rPr lang="en-US" sz="1800" spc="7" dirty="0">
                <a:cs typeface="Times New Roman"/>
              </a:rPr>
              <a:t> </a:t>
            </a:r>
            <a:r>
              <a:rPr lang="en-US" sz="1800" spc="-7" dirty="0">
                <a:cs typeface="Times New Roman"/>
              </a:rPr>
              <a:t>the</a:t>
            </a:r>
            <a:r>
              <a:rPr lang="en-US" sz="1800" spc="520" dirty="0">
                <a:cs typeface="Times New Roman"/>
              </a:rPr>
              <a:t> </a:t>
            </a:r>
            <a:r>
              <a:rPr lang="en-US" sz="1800" dirty="0">
                <a:cs typeface="Times New Roman"/>
              </a:rPr>
              <a:t>unlabeled dataset </a:t>
            </a:r>
            <a:r>
              <a:rPr lang="en-US" sz="1800" spc="-7" dirty="0">
                <a:cs typeface="Times New Roman"/>
              </a:rPr>
              <a:t>into different clusters. Here </a:t>
            </a:r>
            <a:r>
              <a:rPr lang="en-US" sz="1800" dirty="0">
                <a:cs typeface="Times New Roman"/>
              </a:rPr>
              <a:t>K defines </a:t>
            </a:r>
            <a:r>
              <a:rPr lang="en-US" sz="1800" spc="-7" dirty="0">
                <a:cs typeface="Times New Roman"/>
              </a:rPr>
              <a:t>the </a:t>
            </a:r>
            <a:r>
              <a:rPr lang="en-US" sz="1800" dirty="0">
                <a:cs typeface="Times New Roman"/>
              </a:rPr>
              <a:t>number of predefined </a:t>
            </a:r>
            <a:r>
              <a:rPr lang="en-US" sz="1800" spc="-7" dirty="0">
                <a:cs typeface="Times New Roman"/>
              </a:rPr>
              <a:t>clusters that </a:t>
            </a:r>
            <a:r>
              <a:rPr lang="en-US" sz="1800" dirty="0">
                <a:cs typeface="Times New Roman"/>
              </a:rPr>
              <a:t>need </a:t>
            </a:r>
            <a:r>
              <a:rPr lang="en-US" sz="1800" spc="-7" dirty="0">
                <a:cs typeface="Times New Roman"/>
              </a:rPr>
              <a:t>to </a:t>
            </a:r>
            <a:r>
              <a:rPr lang="en-US" sz="1800" dirty="0">
                <a:cs typeface="Times New Roman"/>
              </a:rPr>
              <a:t>be </a:t>
            </a:r>
            <a:r>
              <a:rPr lang="en-US" sz="1800" spc="-7" dirty="0">
                <a:cs typeface="Times New Roman"/>
              </a:rPr>
              <a:t>created in the </a:t>
            </a:r>
            <a:r>
              <a:rPr lang="en-US" sz="1800" dirty="0">
                <a:cs typeface="Times New Roman"/>
              </a:rPr>
              <a:t>process, </a:t>
            </a:r>
            <a:r>
              <a:rPr lang="en-US" sz="1800" spc="-7" dirty="0">
                <a:cs typeface="Times New Roman"/>
              </a:rPr>
              <a:t>as if K=2, there will </a:t>
            </a:r>
            <a:r>
              <a:rPr lang="en-US" sz="1800" dirty="0">
                <a:cs typeface="Times New Roman"/>
              </a:rPr>
              <a:t>be </a:t>
            </a:r>
            <a:r>
              <a:rPr lang="en-US" sz="1800" spc="-7" dirty="0">
                <a:cs typeface="Times New Roman"/>
              </a:rPr>
              <a:t>two clusters, and </a:t>
            </a:r>
            <a:r>
              <a:rPr lang="en-US" sz="1800" dirty="0">
                <a:cs typeface="Times New Roman"/>
              </a:rPr>
              <a:t>for </a:t>
            </a:r>
            <a:r>
              <a:rPr lang="en-US" sz="1800" spc="-7" dirty="0">
                <a:cs typeface="Times New Roman"/>
              </a:rPr>
              <a:t>K=3, there will </a:t>
            </a:r>
            <a:r>
              <a:rPr lang="en-US" sz="1800" dirty="0">
                <a:cs typeface="Times New Roman"/>
              </a:rPr>
              <a:t>be </a:t>
            </a:r>
            <a:r>
              <a:rPr lang="en-US" sz="1800" spc="-7" dirty="0">
                <a:cs typeface="Times New Roman"/>
              </a:rPr>
              <a:t>three clusters,</a:t>
            </a:r>
            <a:r>
              <a:rPr lang="en-US" sz="1800" spc="-13" dirty="0">
                <a:cs typeface="Times New Roman"/>
              </a:rPr>
              <a:t> </a:t>
            </a:r>
            <a:r>
              <a:rPr lang="en-US" sz="1800" spc="-7" dirty="0">
                <a:cs typeface="Times New Roman"/>
              </a:rPr>
              <a:t>and so </a:t>
            </a:r>
            <a:r>
              <a:rPr lang="en-US" sz="1800" dirty="0">
                <a:cs typeface="Times New Roman"/>
              </a:rPr>
              <a:t>on.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DECD78AF-604A-AB7B-D028-70D4247A4E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487" y="3230474"/>
            <a:ext cx="4048125" cy="283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A31BD83C-BDF8-1A41-5CF2-766EEEE0A1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293575"/>
            <a:ext cx="5480194" cy="2832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BA32C032-154E-E63A-47F3-F18D4196A4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46487" y="2865349"/>
            <a:ext cx="4114800" cy="365125"/>
          </a:xfrm>
        </p:spPr>
        <p:txBody>
          <a:bodyPr/>
          <a:lstStyle/>
          <a:p>
            <a:r>
              <a:rPr lang="en-US" sz="1400" b="1" u="sng" dirty="0"/>
              <a:t>Elbow Method :</a:t>
            </a:r>
          </a:p>
        </p:txBody>
      </p:sp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3B517D7C-BF46-BA16-35FB-846A8499A440}"/>
              </a:ext>
            </a:extLst>
          </p:cNvPr>
          <p:cNvSpPr txBox="1">
            <a:spLocks/>
          </p:cNvSpPr>
          <p:nvPr/>
        </p:nvSpPr>
        <p:spPr>
          <a:xfrm>
            <a:off x="6181393" y="294200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kern="1200" spc="0">
                <a:solidFill>
                  <a:schemeClr val="bg1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1" u="sng" dirty="0"/>
              <a:t>Result :</a:t>
            </a:r>
          </a:p>
        </p:txBody>
      </p:sp>
      <p:sp>
        <p:nvSpPr>
          <p:cNvPr id="10" name="Footer Placeholder 5">
            <a:extLst>
              <a:ext uri="{FF2B5EF4-FFF2-40B4-BE49-F238E27FC236}">
                <a16:creationId xmlns:a16="http://schemas.microsoft.com/office/drawing/2014/main" id="{CC375517-318E-6F8A-388A-FFD715F5C55C}"/>
              </a:ext>
            </a:extLst>
          </p:cNvPr>
          <p:cNvSpPr txBox="1">
            <a:spLocks/>
          </p:cNvSpPr>
          <p:nvPr/>
        </p:nvSpPr>
        <p:spPr>
          <a:xfrm>
            <a:off x="6181393" y="62240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kern="1200" spc="0">
                <a:solidFill>
                  <a:schemeClr val="bg1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/>
              <a:t>Cluster 0 has the highest number of data points and is evenly distributed for another cluster.</a:t>
            </a:r>
          </a:p>
        </p:txBody>
      </p:sp>
      <p:sp>
        <p:nvSpPr>
          <p:cNvPr id="11" name="Footer Placeholder 5">
            <a:extLst>
              <a:ext uri="{FF2B5EF4-FFF2-40B4-BE49-F238E27FC236}">
                <a16:creationId xmlns:a16="http://schemas.microsoft.com/office/drawing/2014/main" id="{41E40615-8AE1-CDED-BD9F-59207712CB0E}"/>
              </a:ext>
            </a:extLst>
          </p:cNvPr>
          <p:cNvSpPr txBox="1">
            <a:spLocks/>
          </p:cNvSpPr>
          <p:nvPr/>
        </p:nvSpPr>
        <p:spPr>
          <a:xfrm>
            <a:off x="846487" y="61728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kern="1200" spc="0">
                <a:solidFill>
                  <a:schemeClr val="bg1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086">
              <a:spcBef>
                <a:spcPts val="133"/>
              </a:spcBef>
              <a:buSzPct val="87500"/>
              <a:tabLst>
                <a:tab pos="463962" algn="l"/>
                <a:tab pos="465655" algn="l"/>
              </a:tabLst>
            </a:pPr>
            <a:r>
              <a:rPr lang="en-US" sz="1200" spc="-7" dirty="0">
                <a:cs typeface="Times New Roman"/>
              </a:rPr>
              <a:t>From</a:t>
            </a:r>
            <a:r>
              <a:rPr lang="en-US" sz="1200" spc="-33" dirty="0">
                <a:cs typeface="Times New Roman"/>
              </a:rPr>
              <a:t> </a:t>
            </a:r>
            <a:r>
              <a:rPr lang="en-US" sz="1200" spc="-7" dirty="0">
                <a:cs typeface="Times New Roman"/>
              </a:rPr>
              <a:t>elbow</a:t>
            </a:r>
            <a:r>
              <a:rPr lang="en-US" sz="1200" spc="-27" dirty="0">
                <a:cs typeface="Times New Roman"/>
              </a:rPr>
              <a:t> </a:t>
            </a:r>
            <a:r>
              <a:rPr lang="en-US" sz="1200" spc="-7" dirty="0">
                <a:cs typeface="Times New Roman"/>
              </a:rPr>
              <a:t>method</a:t>
            </a:r>
            <a:r>
              <a:rPr lang="en-US" sz="1200" spc="-27" dirty="0">
                <a:cs typeface="Times New Roman"/>
              </a:rPr>
              <a:t> </a:t>
            </a:r>
            <a:r>
              <a:rPr lang="en-US" sz="1200" dirty="0">
                <a:cs typeface="Times New Roman"/>
              </a:rPr>
              <a:t>generating</a:t>
            </a:r>
            <a:r>
              <a:rPr lang="en-US" sz="1200" spc="-20" dirty="0">
                <a:cs typeface="Times New Roman"/>
              </a:rPr>
              <a:t> </a:t>
            </a:r>
            <a:r>
              <a:rPr lang="en-US" sz="1200" dirty="0">
                <a:cs typeface="Times New Roman"/>
              </a:rPr>
              <a:t>26</a:t>
            </a:r>
            <a:r>
              <a:rPr lang="en-US" sz="1200" spc="-20" dirty="0">
                <a:cs typeface="Times New Roman"/>
              </a:rPr>
              <a:t> </a:t>
            </a:r>
            <a:r>
              <a:rPr lang="en-US" sz="1200" spc="-7" dirty="0">
                <a:cs typeface="Times New Roman"/>
              </a:rPr>
              <a:t>clusters.</a:t>
            </a:r>
            <a:endParaRPr lang="en-US" sz="1200" dirty="0"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1654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46792A-1B25-D811-4F1A-E01D1E3E82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EFCA3EC-9715-3EAD-9A66-22D8DC68F7BC}"/>
              </a:ext>
            </a:extLst>
          </p:cNvPr>
          <p:cNvSpPr/>
          <p:nvPr/>
        </p:nvSpPr>
        <p:spPr>
          <a:xfrm>
            <a:off x="520870" y="636527"/>
            <a:ext cx="410400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+mj-lt"/>
              </a:rPr>
              <a:t>Evaluation</a:t>
            </a:r>
            <a:r>
              <a:rPr lang="en-US" sz="5400" b="1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+mj-lt"/>
              </a:rPr>
              <a:t>:</a:t>
            </a:r>
            <a:endParaRPr lang="en-US" sz="5400" b="1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+mj-lt"/>
            </a:endParaRP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CB64B412-CB37-5C3C-FDEE-1E644258120D}"/>
              </a:ext>
            </a:extLst>
          </p:cNvPr>
          <p:cNvSpPr txBox="1">
            <a:spLocks/>
          </p:cNvSpPr>
          <p:nvPr/>
        </p:nvSpPr>
        <p:spPr>
          <a:xfrm>
            <a:off x="520870" y="1717581"/>
            <a:ext cx="6624001" cy="344609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accent3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t"/>
            <a:r>
              <a:rPr lang="en-US" sz="1800" b="1" dirty="0"/>
              <a:t>1. Silhouette Score: this </a:t>
            </a:r>
            <a:r>
              <a:rPr lang="en-US" sz="1800" dirty="0"/>
              <a:t>is a metric to evaluate the performance of the clustering algorithm. It uses</a:t>
            </a:r>
          </a:p>
          <a:p>
            <a:pPr fontAlgn="t"/>
            <a:r>
              <a:rPr lang="en-US" sz="1800" dirty="0"/>
              <a:t>compactness of individual clusters(intra cluster distance) and separation amongst clusters (inter</a:t>
            </a:r>
          </a:p>
          <a:p>
            <a:pPr fontAlgn="t"/>
            <a:r>
              <a:rPr lang="en-US" sz="1800" dirty="0"/>
              <a:t>cluster distance) to measure an overall representative score of how well our clustering algorithm</a:t>
            </a:r>
          </a:p>
          <a:p>
            <a:pPr fontAlgn="t"/>
            <a:r>
              <a:rPr lang="en-US" sz="1800" dirty="0"/>
              <a:t>has performed</a:t>
            </a:r>
          </a:p>
          <a:p>
            <a:pPr fontAlgn="t"/>
            <a:r>
              <a:rPr lang="en-US" sz="1800" dirty="0"/>
              <a:t>2. </a:t>
            </a:r>
            <a:r>
              <a:rPr lang="en-US" sz="1800" b="1" dirty="0"/>
              <a:t>The Davies-Bouldin index (DBI </a:t>
            </a:r>
            <a:r>
              <a:rPr lang="en-US" sz="1800" dirty="0"/>
              <a:t>): It is most commonly used to evaluate the goodness of split</a:t>
            </a:r>
          </a:p>
          <a:p>
            <a:pPr fontAlgn="t"/>
            <a:r>
              <a:rPr lang="en-US" sz="1800" dirty="0"/>
              <a:t>by a K-Means clustering algorithm for a given number of clusters.</a:t>
            </a:r>
          </a:p>
          <a:p>
            <a:endParaRPr lang="en-US" sz="1800" dirty="0"/>
          </a:p>
        </p:txBody>
      </p:sp>
      <p:sp>
        <p:nvSpPr>
          <p:cNvPr id="4" name="Footer Placeholder 5">
            <a:extLst>
              <a:ext uri="{FF2B5EF4-FFF2-40B4-BE49-F238E27FC236}">
                <a16:creationId xmlns:a16="http://schemas.microsoft.com/office/drawing/2014/main" id="{A0B9B73A-2892-45AF-A0E0-5A05C9C1AFF8}"/>
              </a:ext>
            </a:extLst>
          </p:cNvPr>
          <p:cNvSpPr txBox="1">
            <a:spLocks/>
          </p:cNvSpPr>
          <p:nvPr/>
        </p:nvSpPr>
        <p:spPr>
          <a:xfrm>
            <a:off x="7144871" y="4985830"/>
            <a:ext cx="5253317" cy="17524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kern="1200" spc="0">
                <a:solidFill>
                  <a:schemeClr val="bg1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300" spc="-5" dirty="0">
                <a:solidFill>
                  <a:schemeClr val="bg1"/>
                </a:solidFill>
                <a:cs typeface="Times New Roman"/>
              </a:rPr>
              <a:t>Silhouette score</a:t>
            </a:r>
            <a:r>
              <a:rPr lang="en-US" sz="1300" dirty="0">
                <a:solidFill>
                  <a:schemeClr val="bg1"/>
                </a:solidFill>
                <a:cs typeface="Times New Roman"/>
              </a:rPr>
              <a:t> </a:t>
            </a:r>
            <a:r>
              <a:rPr lang="en-US" sz="1300" spc="-5" dirty="0">
                <a:solidFill>
                  <a:schemeClr val="bg1"/>
                </a:solidFill>
                <a:cs typeface="Times New Roman"/>
              </a:rPr>
              <a:t>would always lie</a:t>
            </a:r>
            <a:r>
              <a:rPr lang="en-US" sz="1300" spc="-10" dirty="0">
                <a:solidFill>
                  <a:schemeClr val="bg1"/>
                </a:solidFill>
                <a:cs typeface="Times New Roman"/>
              </a:rPr>
              <a:t> </a:t>
            </a:r>
            <a:r>
              <a:rPr lang="en-US" sz="1300" dirty="0">
                <a:solidFill>
                  <a:schemeClr val="bg1"/>
                </a:solidFill>
                <a:cs typeface="Times New Roman"/>
              </a:rPr>
              <a:t>between -1</a:t>
            </a:r>
            <a:r>
              <a:rPr lang="en-US" sz="1300" spc="-5" dirty="0">
                <a:solidFill>
                  <a:schemeClr val="bg1"/>
                </a:solidFill>
                <a:cs typeface="Times New Roman"/>
              </a:rPr>
              <a:t> to </a:t>
            </a:r>
            <a:r>
              <a:rPr lang="en-US" sz="1300" dirty="0">
                <a:solidFill>
                  <a:schemeClr val="bg1"/>
                </a:solidFill>
                <a:cs typeface="Times New Roman"/>
              </a:rPr>
              <a:t>1 representing</a:t>
            </a:r>
            <a:r>
              <a:rPr lang="en-US" sz="1300" spc="-30" dirty="0">
                <a:solidFill>
                  <a:schemeClr val="bg1"/>
                </a:solidFill>
                <a:cs typeface="Times New Roman"/>
              </a:rPr>
              <a:t> </a:t>
            </a:r>
            <a:r>
              <a:rPr lang="en-US" sz="1300" dirty="0">
                <a:solidFill>
                  <a:schemeClr val="bg1"/>
                </a:solidFill>
                <a:cs typeface="Times New Roman"/>
              </a:rPr>
              <a:t>better</a:t>
            </a:r>
            <a:r>
              <a:rPr lang="en-US" sz="1300" spc="-25" dirty="0">
                <a:solidFill>
                  <a:schemeClr val="bg1"/>
                </a:solidFill>
                <a:cs typeface="Times New Roman"/>
              </a:rPr>
              <a:t> </a:t>
            </a:r>
            <a:r>
              <a:rPr lang="en-US" sz="1300" spc="-5" dirty="0">
                <a:solidFill>
                  <a:schemeClr val="bg1"/>
                </a:solidFill>
                <a:cs typeface="Times New Roman"/>
              </a:rPr>
              <a:t>clustering.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300" spc="-5" dirty="0">
              <a:solidFill>
                <a:schemeClr val="bg1"/>
              </a:solidFill>
              <a:cs typeface="Times New Roman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300" spc="-5" dirty="0">
                <a:solidFill>
                  <a:schemeClr val="bg1"/>
                </a:solidFill>
                <a:cs typeface="Times New Roman"/>
              </a:rPr>
              <a:t>Silhouette</a:t>
            </a:r>
            <a:r>
              <a:rPr lang="en-US" sz="1300" spc="-25" dirty="0">
                <a:solidFill>
                  <a:schemeClr val="bg1"/>
                </a:solidFill>
                <a:cs typeface="Times New Roman"/>
              </a:rPr>
              <a:t> </a:t>
            </a:r>
            <a:r>
              <a:rPr lang="en-US" sz="1300" spc="-5" dirty="0">
                <a:solidFill>
                  <a:schemeClr val="bg1"/>
                </a:solidFill>
                <a:cs typeface="Times New Roman"/>
              </a:rPr>
              <a:t>score</a:t>
            </a:r>
            <a:r>
              <a:rPr lang="en-US" sz="1300" spc="-25" dirty="0">
                <a:solidFill>
                  <a:schemeClr val="bg1"/>
                </a:solidFill>
                <a:cs typeface="Times New Roman"/>
              </a:rPr>
              <a:t> </a:t>
            </a:r>
            <a:r>
              <a:rPr lang="en-US" sz="1300" spc="-5" dirty="0">
                <a:solidFill>
                  <a:schemeClr val="bg1"/>
                </a:solidFill>
                <a:cs typeface="Times New Roman"/>
              </a:rPr>
              <a:t>is</a:t>
            </a:r>
            <a:r>
              <a:rPr lang="en-US" sz="1300" spc="-25" dirty="0">
                <a:solidFill>
                  <a:schemeClr val="bg1"/>
                </a:solidFill>
                <a:cs typeface="Times New Roman"/>
              </a:rPr>
              <a:t> </a:t>
            </a:r>
            <a:r>
              <a:rPr lang="en-US" sz="1300" dirty="0">
                <a:solidFill>
                  <a:schemeClr val="bg1"/>
                </a:solidFill>
                <a:cs typeface="Times New Roman"/>
              </a:rPr>
              <a:t>0.007499010681200968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300" dirty="0">
              <a:solidFill>
                <a:schemeClr val="bg1"/>
              </a:solidFill>
              <a:cs typeface="Times New Roman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300" spc="-5" dirty="0" err="1">
                <a:solidFill>
                  <a:schemeClr val="bg1"/>
                </a:solidFill>
                <a:cs typeface="Times New Roman"/>
              </a:rPr>
              <a:t>Davies_bouldin_score</a:t>
            </a:r>
            <a:r>
              <a:rPr lang="en-US" sz="1300" spc="-45" dirty="0">
                <a:solidFill>
                  <a:schemeClr val="bg1"/>
                </a:solidFill>
                <a:cs typeface="Times New Roman"/>
              </a:rPr>
              <a:t> </a:t>
            </a:r>
            <a:r>
              <a:rPr lang="en-US" sz="1300" spc="-5" dirty="0">
                <a:solidFill>
                  <a:schemeClr val="bg1"/>
                </a:solidFill>
                <a:cs typeface="Times New Roman"/>
              </a:rPr>
              <a:t>is</a:t>
            </a:r>
            <a:r>
              <a:rPr lang="en-US" sz="1300" spc="-30" dirty="0">
                <a:solidFill>
                  <a:schemeClr val="bg1"/>
                </a:solidFill>
                <a:cs typeface="Times New Roman"/>
              </a:rPr>
              <a:t> </a:t>
            </a:r>
            <a:r>
              <a:rPr lang="en-US" sz="1300" dirty="0">
                <a:solidFill>
                  <a:schemeClr val="bg1"/>
                </a:solidFill>
                <a:cs typeface="Times New Roman"/>
              </a:rPr>
              <a:t>9.05605194948868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300" dirty="0">
              <a:solidFill>
                <a:schemeClr val="bg1"/>
              </a:solidFill>
              <a:cs typeface="Times New Roman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300" spc="-5" dirty="0">
                <a:solidFill>
                  <a:schemeClr val="bg1"/>
                </a:solidFill>
                <a:cs typeface="Times New Roman"/>
              </a:rPr>
              <a:t>So</a:t>
            </a:r>
            <a:r>
              <a:rPr lang="en-US" sz="1300" spc="-25" dirty="0">
                <a:solidFill>
                  <a:schemeClr val="bg1"/>
                </a:solidFill>
                <a:cs typeface="Times New Roman"/>
              </a:rPr>
              <a:t> </a:t>
            </a:r>
            <a:r>
              <a:rPr lang="en-US" sz="1300" spc="-5" dirty="0">
                <a:solidFill>
                  <a:schemeClr val="bg1"/>
                </a:solidFill>
                <a:cs typeface="Times New Roman"/>
              </a:rPr>
              <a:t>model</a:t>
            </a:r>
            <a:r>
              <a:rPr lang="en-US" sz="1300" spc="-20" dirty="0">
                <a:solidFill>
                  <a:schemeClr val="bg1"/>
                </a:solidFill>
                <a:cs typeface="Times New Roman"/>
              </a:rPr>
              <a:t> </a:t>
            </a:r>
            <a:r>
              <a:rPr lang="en-US" sz="1300" spc="-5" dirty="0">
                <a:solidFill>
                  <a:schemeClr val="bg1"/>
                </a:solidFill>
                <a:cs typeface="Times New Roman"/>
              </a:rPr>
              <a:t>is</a:t>
            </a:r>
            <a:r>
              <a:rPr lang="en-US" sz="1300" spc="-20" dirty="0">
                <a:solidFill>
                  <a:schemeClr val="bg1"/>
                </a:solidFill>
                <a:cs typeface="Times New Roman"/>
              </a:rPr>
              <a:t> </a:t>
            </a:r>
            <a:r>
              <a:rPr lang="en-US" sz="1300" dirty="0">
                <a:solidFill>
                  <a:schemeClr val="bg1"/>
                </a:solidFill>
                <a:cs typeface="Times New Roman"/>
              </a:rPr>
              <a:t>performing</a:t>
            </a:r>
            <a:r>
              <a:rPr lang="en-US" sz="1300" spc="-15" dirty="0">
                <a:solidFill>
                  <a:schemeClr val="bg1"/>
                </a:solidFill>
                <a:cs typeface="Times New Roman"/>
              </a:rPr>
              <a:t> </a:t>
            </a:r>
            <a:r>
              <a:rPr lang="en-US" sz="1300" spc="-5" dirty="0">
                <a:solidFill>
                  <a:schemeClr val="bg1"/>
                </a:solidFill>
                <a:cs typeface="Times New Roman"/>
              </a:rPr>
              <a:t>well</a:t>
            </a:r>
            <a:endParaRPr lang="en-US" sz="1300" dirty="0">
              <a:solidFill>
                <a:schemeClr val="bg1"/>
              </a:solidFill>
              <a:cs typeface="Times New Roman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6840F8B0-D133-827E-8BEB-38331D1D12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5862" y="1717581"/>
            <a:ext cx="4398309" cy="3041617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4376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46792A-1B25-D811-4F1A-E01D1E3E82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B3DD777-3BAE-1E8D-3C83-51812F99F311}"/>
              </a:ext>
            </a:extLst>
          </p:cNvPr>
          <p:cNvSpPr/>
          <p:nvPr/>
        </p:nvSpPr>
        <p:spPr>
          <a:xfrm>
            <a:off x="520870" y="289844"/>
            <a:ext cx="1002389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+mj-lt"/>
              </a:rPr>
              <a:t>2. Agglomerative Clustering: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553C4DD0-539E-F2A7-1397-7E45CA65E861}"/>
              </a:ext>
            </a:extLst>
          </p:cNvPr>
          <p:cNvSpPr txBox="1">
            <a:spLocks/>
          </p:cNvSpPr>
          <p:nvPr/>
        </p:nvSpPr>
        <p:spPr>
          <a:xfrm>
            <a:off x="520870" y="1465377"/>
            <a:ext cx="6624001" cy="220787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accent3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85128" marR="8466" indent="-469042">
              <a:spcBef>
                <a:spcPts val="133"/>
              </a:spcBef>
              <a:buFont typeface="Arial MT"/>
              <a:buChar char="●"/>
              <a:tabLst>
                <a:tab pos="485128" algn="l"/>
                <a:tab pos="485975" algn="l"/>
              </a:tabLst>
            </a:pPr>
            <a:r>
              <a:rPr lang="en-US" sz="1800" dirty="0">
                <a:cs typeface="Times New Roman"/>
              </a:rPr>
              <a:t>In </a:t>
            </a:r>
            <a:r>
              <a:rPr lang="en-US" sz="1800" spc="-7" dirty="0">
                <a:cs typeface="Times New Roman"/>
              </a:rPr>
              <a:t>agglomerative clustering </a:t>
            </a:r>
            <a:r>
              <a:rPr lang="en-US" sz="1800" dirty="0">
                <a:cs typeface="Times New Roman"/>
              </a:rPr>
              <a:t>no need </a:t>
            </a:r>
            <a:r>
              <a:rPr lang="en-US" sz="1800" spc="-7" dirty="0">
                <a:cs typeface="Times New Roman"/>
              </a:rPr>
              <a:t>to </a:t>
            </a:r>
            <a:r>
              <a:rPr lang="en-US" sz="1800" dirty="0">
                <a:cs typeface="Times New Roman"/>
              </a:rPr>
              <a:t>give </a:t>
            </a:r>
            <a:r>
              <a:rPr lang="en-US" sz="1800" spc="-7" dirty="0">
                <a:cs typeface="Times New Roman"/>
              </a:rPr>
              <a:t>the </a:t>
            </a:r>
            <a:r>
              <a:rPr lang="en-US" sz="1800" spc="-513" dirty="0">
                <a:cs typeface="Times New Roman"/>
              </a:rPr>
              <a:t> </a:t>
            </a:r>
            <a:r>
              <a:rPr lang="en-US" sz="1800" dirty="0">
                <a:cs typeface="Times New Roman"/>
              </a:rPr>
              <a:t>value</a:t>
            </a:r>
            <a:r>
              <a:rPr lang="en-US" sz="1800" spc="-7" dirty="0">
                <a:cs typeface="Times New Roman"/>
              </a:rPr>
              <a:t> </a:t>
            </a:r>
            <a:r>
              <a:rPr lang="en-US" sz="1800" dirty="0">
                <a:cs typeface="Times New Roman"/>
              </a:rPr>
              <a:t>of k</a:t>
            </a:r>
            <a:r>
              <a:rPr lang="en-US" sz="1800" spc="-7" dirty="0">
                <a:cs typeface="Times New Roman"/>
              </a:rPr>
              <a:t> </a:t>
            </a:r>
            <a:r>
              <a:rPr lang="en-US" sz="1800" dirty="0">
                <a:cs typeface="Times New Roman"/>
              </a:rPr>
              <a:t>beforehand</a:t>
            </a:r>
          </a:p>
          <a:p>
            <a:pPr marL="485128" marR="6773" indent="-469042">
              <a:buFont typeface="Arial MT"/>
              <a:buChar char="●"/>
              <a:tabLst>
                <a:tab pos="485128" algn="l"/>
                <a:tab pos="485975" algn="l"/>
                <a:tab pos="1170063" algn="l"/>
                <a:tab pos="2978499" algn="l"/>
                <a:tab pos="4522780" algn="l"/>
              </a:tabLst>
            </a:pPr>
            <a:r>
              <a:rPr lang="en-US" sz="1800" spc="-7" dirty="0">
                <a:cs typeface="Times New Roman"/>
              </a:rPr>
              <a:t>Th</a:t>
            </a:r>
            <a:r>
              <a:rPr lang="en-US" sz="1800" dirty="0">
                <a:cs typeface="Times New Roman"/>
              </a:rPr>
              <a:t>e	</a:t>
            </a:r>
            <a:r>
              <a:rPr lang="en-US" sz="1800" spc="-7" dirty="0">
                <a:cs typeface="Times New Roman"/>
              </a:rPr>
              <a:t>agglomerativ</a:t>
            </a:r>
            <a:r>
              <a:rPr lang="en-US" sz="1800" dirty="0">
                <a:cs typeface="Times New Roman"/>
              </a:rPr>
              <a:t>e	hierarchical	</a:t>
            </a:r>
            <a:r>
              <a:rPr lang="en-US" sz="1800" spc="-7" dirty="0">
                <a:cs typeface="Times New Roman"/>
              </a:rPr>
              <a:t>clustering  algorithm</a:t>
            </a:r>
            <a:r>
              <a:rPr lang="en-US" sz="1800" spc="-13" dirty="0">
                <a:cs typeface="Times New Roman"/>
              </a:rPr>
              <a:t> </a:t>
            </a:r>
            <a:r>
              <a:rPr lang="en-US" sz="1800" spc="-7" dirty="0">
                <a:cs typeface="Times New Roman"/>
              </a:rPr>
              <a:t>is</a:t>
            </a:r>
            <a:r>
              <a:rPr lang="en-US" sz="1800" spc="-13" dirty="0">
                <a:cs typeface="Times New Roman"/>
              </a:rPr>
              <a:t> </a:t>
            </a:r>
            <a:r>
              <a:rPr lang="en-US" sz="1800" dirty="0">
                <a:cs typeface="Times New Roman"/>
              </a:rPr>
              <a:t>a</a:t>
            </a:r>
            <a:r>
              <a:rPr lang="en-US" sz="1800" spc="-13" dirty="0">
                <a:cs typeface="Times New Roman"/>
              </a:rPr>
              <a:t> </a:t>
            </a:r>
            <a:r>
              <a:rPr lang="en-US" sz="1800" dirty="0">
                <a:cs typeface="Times New Roman"/>
              </a:rPr>
              <a:t>popular</a:t>
            </a:r>
            <a:r>
              <a:rPr lang="en-US" sz="1800" spc="-7" dirty="0">
                <a:cs typeface="Times New Roman"/>
              </a:rPr>
              <a:t> example</a:t>
            </a:r>
            <a:r>
              <a:rPr lang="en-US" sz="1800" spc="-13" dirty="0">
                <a:cs typeface="Times New Roman"/>
              </a:rPr>
              <a:t> </a:t>
            </a:r>
            <a:r>
              <a:rPr lang="en-US" sz="1800" dirty="0">
                <a:cs typeface="Times New Roman"/>
              </a:rPr>
              <a:t>of</a:t>
            </a:r>
            <a:r>
              <a:rPr lang="en-US" sz="1800" spc="-7" dirty="0">
                <a:cs typeface="Times New Roman"/>
              </a:rPr>
              <a:t> HCA</a:t>
            </a:r>
            <a:endParaRPr lang="en-US" sz="1800" dirty="0">
              <a:cs typeface="Times New Roman"/>
            </a:endParaRPr>
          </a:p>
          <a:p>
            <a:pPr marL="485128" indent="-469042">
              <a:buFont typeface="Arial MT"/>
              <a:buChar char="●"/>
              <a:tabLst>
                <a:tab pos="485128" algn="l"/>
                <a:tab pos="485975" algn="l"/>
              </a:tabLst>
            </a:pPr>
            <a:r>
              <a:rPr lang="en-US" sz="1800" spc="-7" dirty="0">
                <a:cs typeface="Times New Roman"/>
              </a:rPr>
              <a:t>Here</a:t>
            </a:r>
            <a:r>
              <a:rPr lang="en-US" sz="1800" spc="-33" dirty="0">
                <a:cs typeface="Times New Roman"/>
              </a:rPr>
              <a:t> </a:t>
            </a:r>
            <a:r>
              <a:rPr lang="en-US" sz="1800" dirty="0">
                <a:cs typeface="Times New Roman"/>
              </a:rPr>
              <a:t>I</a:t>
            </a:r>
            <a:r>
              <a:rPr lang="en-US" sz="1800" spc="-20" dirty="0">
                <a:cs typeface="Times New Roman"/>
              </a:rPr>
              <a:t> </a:t>
            </a:r>
            <a:r>
              <a:rPr lang="en-US" sz="1800" dirty="0">
                <a:cs typeface="Times New Roman"/>
              </a:rPr>
              <a:t>used</a:t>
            </a:r>
            <a:r>
              <a:rPr lang="en-US" sz="1800" spc="-27" dirty="0">
                <a:cs typeface="Times New Roman"/>
              </a:rPr>
              <a:t> </a:t>
            </a:r>
            <a:r>
              <a:rPr lang="en-US" sz="1800" spc="-7" dirty="0">
                <a:cs typeface="Times New Roman"/>
              </a:rPr>
              <a:t>ward</a:t>
            </a:r>
            <a:r>
              <a:rPr lang="en-US" sz="1800" spc="-27" dirty="0">
                <a:cs typeface="Times New Roman"/>
              </a:rPr>
              <a:t> </a:t>
            </a:r>
            <a:r>
              <a:rPr lang="en-US" sz="1800" spc="-7" dirty="0">
                <a:cs typeface="Times New Roman"/>
              </a:rPr>
              <a:t>linkage</a:t>
            </a:r>
          </a:p>
          <a:p>
            <a:pPr marL="485128" indent="-469042">
              <a:buFont typeface="Arial MT"/>
              <a:buChar char="●"/>
              <a:tabLst>
                <a:tab pos="485128" algn="l"/>
                <a:tab pos="485975" algn="l"/>
              </a:tabLst>
            </a:pPr>
            <a:r>
              <a:rPr lang="en-US" sz="1800" spc="-7" dirty="0">
                <a:cs typeface="Times New Roman"/>
              </a:rPr>
              <a:t>The optimal number of clusters is 4 using the Dendrogram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9BB37FA8-BB58-95E1-0270-A97BB375DA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870" y="3925454"/>
            <a:ext cx="8549239" cy="280256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Footer Placeholder 5">
            <a:extLst>
              <a:ext uri="{FF2B5EF4-FFF2-40B4-BE49-F238E27FC236}">
                <a16:creationId xmlns:a16="http://schemas.microsoft.com/office/drawing/2014/main" id="{39D1059F-04F1-0CE8-BFE5-DF1093FC2037}"/>
              </a:ext>
            </a:extLst>
          </p:cNvPr>
          <p:cNvSpPr txBox="1">
            <a:spLocks/>
          </p:cNvSpPr>
          <p:nvPr/>
        </p:nvSpPr>
        <p:spPr>
          <a:xfrm>
            <a:off x="7743478" y="2126054"/>
            <a:ext cx="4662189" cy="173933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kern="1200" spc="0">
                <a:solidFill>
                  <a:schemeClr val="bg1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8466" lvl="1" indent="-285750">
              <a:lnSpc>
                <a:spcPct val="100000"/>
              </a:lnSpc>
              <a:spcBef>
                <a:spcPts val="7"/>
              </a:spcBef>
              <a:buFont typeface="Arial" panose="020B0604020202020204" pitchFamily="34" charset="0"/>
              <a:buChar char="•"/>
              <a:tabLst>
                <a:tab pos="625671" algn="l"/>
                <a:tab pos="626518" algn="l"/>
              </a:tabLst>
            </a:pPr>
            <a:r>
              <a:rPr lang="en-US" sz="1400" spc="-7" dirty="0">
                <a:solidFill>
                  <a:schemeClr val="bg1"/>
                </a:solidFill>
                <a:cs typeface="Times New Roman"/>
              </a:rPr>
              <a:t>Silhouette</a:t>
            </a:r>
            <a:r>
              <a:rPr lang="en-US" sz="1400" spc="-40" dirty="0">
                <a:solidFill>
                  <a:schemeClr val="bg1"/>
                </a:solidFill>
                <a:cs typeface="Times New Roman"/>
              </a:rPr>
              <a:t> </a:t>
            </a:r>
            <a:r>
              <a:rPr lang="en-US" sz="1400" spc="-7" dirty="0">
                <a:solidFill>
                  <a:schemeClr val="bg1"/>
                </a:solidFill>
                <a:cs typeface="Times New Roman"/>
              </a:rPr>
              <a:t>Coefficient:</a:t>
            </a:r>
            <a:r>
              <a:rPr lang="en-US" sz="1400" spc="-33" dirty="0">
                <a:solidFill>
                  <a:schemeClr val="bg1"/>
                </a:solidFill>
                <a:cs typeface="Times New Roman"/>
              </a:rPr>
              <a:t> </a:t>
            </a:r>
            <a:r>
              <a:rPr lang="en-US" sz="1400" dirty="0">
                <a:solidFill>
                  <a:schemeClr val="bg1"/>
                </a:solidFill>
                <a:cs typeface="Times New Roman"/>
              </a:rPr>
              <a:t>-0.002</a:t>
            </a:r>
          </a:p>
          <a:p>
            <a:pPr marL="458466" lvl="1" indent="-285750">
              <a:lnSpc>
                <a:spcPct val="100000"/>
              </a:lnSpc>
              <a:spcBef>
                <a:spcPts val="7"/>
              </a:spcBef>
              <a:buFont typeface="Arial" panose="020B0604020202020204" pitchFamily="34" charset="0"/>
              <a:buChar char="•"/>
              <a:tabLst>
                <a:tab pos="625671" algn="l"/>
                <a:tab pos="626518" algn="l"/>
              </a:tabLst>
            </a:pPr>
            <a:endParaRPr lang="en-US" sz="800" dirty="0">
              <a:solidFill>
                <a:schemeClr val="bg1"/>
              </a:solidFill>
              <a:cs typeface="Times New Roman"/>
            </a:endParaRPr>
          </a:p>
          <a:p>
            <a:pPr marL="458466" lvl="1" indent="-285750">
              <a:lnSpc>
                <a:spcPct val="100000"/>
              </a:lnSpc>
              <a:buFont typeface="Arial" panose="020B0604020202020204" pitchFamily="34" charset="0"/>
              <a:buChar char="•"/>
              <a:tabLst>
                <a:tab pos="625671" algn="l"/>
                <a:tab pos="626518" algn="l"/>
              </a:tabLst>
            </a:pPr>
            <a:r>
              <a:rPr lang="en-US" sz="1400" spc="-7" dirty="0" err="1">
                <a:solidFill>
                  <a:schemeClr val="bg1"/>
                </a:solidFill>
                <a:cs typeface="Times New Roman"/>
              </a:rPr>
              <a:t>Davies_bouldin_score</a:t>
            </a:r>
            <a:r>
              <a:rPr lang="en-US" sz="1400" spc="-47" dirty="0">
                <a:solidFill>
                  <a:schemeClr val="bg1"/>
                </a:solidFill>
                <a:cs typeface="Times New Roman"/>
              </a:rPr>
              <a:t> </a:t>
            </a:r>
            <a:r>
              <a:rPr lang="en-US" sz="1400" spc="-7" dirty="0">
                <a:solidFill>
                  <a:schemeClr val="bg1"/>
                </a:solidFill>
                <a:cs typeface="Times New Roman"/>
              </a:rPr>
              <a:t>is</a:t>
            </a:r>
            <a:r>
              <a:rPr lang="en-US" sz="1400" spc="-27" dirty="0">
                <a:solidFill>
                  <a:schemeClr val="bg1"/>
                </a:solidFill>
                <a:cs typeface="Times New Roman"/>
              </a:rPr>
              <a:t> </a:t>
            </a:r>
            <a:r>
              <a:rPr lang="en-US" sz="1400" dirty="0">
                <a:solidFill>
                  <a:schemeClr val="bg1"/>
                </a:solidFill>
                <a:cs typeface="Times New Roman"/>
              </a:rPr>
              <a:t>9.05605</a:t>
            </a:r>
          </a:p>
          <a:p>
            <a:pPr marL="458466" lvl="1" indent="-285750">
              <a:lnSpc>
                <a:spcPct val="100000"/>
              </a:lnSpc>
              <a:buFont typeface="Arial" panose="020B0604020202020204" pitchFamily="34" charset="0"/>
              <a:buChar char="•"/>
              <a:tabLst>
                <a:tab pos="625671" algn="l"/>
                <a:tab pos="626518" algn="l"/>
              </a:tabLst>
            </a:pPr>
            <a:endParaRPr lang="en-US" sz="800" spc="-7" dirty="0">
              <a:solidFill>
                <a:schemeClr val="bg1"/>
              </a:solidFill>
              <a:cs typeface="Times New Roman"/>
            </a:endParaRPr>
          </a:p>
          <a:p>
            <a:pPr marL="458466" marR="198962" lvl="1" indent="-285750">
              <a:lnSpc>
                <a:spcPct val="100000"/>
              </a:lnSpc>
              <a:buClr>
                <a:srgbClr val="000000"/>
              </a:buClr>
              <a:buFont typeface="Arial" panose="020B0604020202020204" pitchFamily="34" charset="0"/>
              <a:buChar char="•"/>
              <a:tabLst>
                <a:tab pos="625671" algn="l"/>
                <a:tab pos="626518" algn="l"/>
              </a:tabLst>
            </a:pPr>
            <a:r>
              <a:rPr lang="en-US" sz="1400" spc="-7" dirty="0">
                <a:solidFill>
                  <a:schemeClr val="bg1"/>
                </a:solidFill>
                <a:cs typeface="Times New Roman"/>
              </a:rPr>
              <a:t>Compared with </a:t>
            </a:r>
            <a:r>
              <a:rPr lang="en-US" sz="1400" dirty="0">
                <a:solidFill>
                  <a:schemeClr val="bg1"/>
                </a:solidFill>
                <a:cs typeface="Times New Roman"/>
              </a:rPr>
              <a:t>K </a:t>
            </a:r>
            <a:r>
              <a:rPr lang="en-US" sz="1400" spc="-7" dirty="0">
                <a:solidFill>
                  <a:schemeClr val="bg1"/>
                </a:solidFill>
                <a:cs typeface="Times New Roman"/>
              </a:rPr>
              <a:t>means </a:t>
            </a:r>
            <a:r>
              <a:rPr lang="en-US" sz="1400" dirty="0">
                <a:solidFill>
                  <a:schemeClr val="bg1"/>
                </a:solidFill>
                <a:cs typeface="Times New Roman"/>
              </a:rPr>
              <a:t>only </a:t>
            </a:r>
            <a:r>
              <a:rPr lang="en-US" sz="1400" spc="7" dirty="0">
                <a:solidFill>
                  <a:schemeClr val="bg1"/>
                </a:solidFill>
                <a:cs typeface="Times New Roman"/>
              </a:rPr>
              <a:t> </a:t>
            </a:r>
            <a:r>
              <a:rPr lang="en-US" sz="1400" spc="-7" dirty="0" err="1">
                <a:solidFill>
                  <a:schemeClr val="bg1"/>
                </a:solidFill>
                <a:cs typeface="Times New Roman"/>
              </a:rPr>
              <a:t>Davies_bouldin_score</a:t>
            </a:r>
            <a:r>
              <a:rPr lang="en-US" sz="1400" dirty="0">
                <a:solidFill>
                  <a:schemeClr val="bg1"/>
                </a:solidFill>
                <a:cs typeface="Times New Roman"/>
              </a:rPr>
              <a:t> </a:t>
            </a:r>
            <a:r>
              <a:rPr lang="en-US" sz="1400" spc="-7" dirty="0">
                <a:solidFill>
                  <a:schemeClr val="bg1"/>
                </a:solidFill>
                <a:cs typeface="Times New Roman"/>
              </a:rPr>
              <a:t>is </a:t>
            </a:r>
            <a:r>
              <a:rPr lang="en-US" sz="1400" dirty="0">
                <a:solidFill>
                  <a:schemeClr val="bg1"/>
                </a:solidFill>
                <a:cs typeface="Times New Roman"/>
              </a:rPr>
              <a:t>better for </a:t>
            </a:r>
            <a:r>
              <a:rPr lang="en-US" sz="1400" spc="-467" dirty="0">
                <a:solidFill>
                  <a:schemeClr val="bg1"/>
                </a:solidFill>
                <a:cs typeface="Times New Roman"/>
              </a:rPr>
              <a:t> </a:t>
            </a:r>
            <a:r>
              <a:rPr lang="en-US" sz="1400" dirty="0">
                <a:solidFill>
                  <a:schemeClr val="bg1"/>
                </a:solidFill>
                <a:cs typeface="Times New Roman"/>
              </a:rPr>
              <a:t>hierarchical</a:t>
            </a:r>
            <a:r>
              <a:rPr lang="en-US" sz="1400" spc="-33" dirty="0">
                <a:solidFill>
                  <a:schemeClr val="bg1"/>
                </a:solidFill>
                <a:cs typeface="Times New Roman"/>
              </a:rPr>
              <a:t> </a:t>
            </a:r>
            <a:r>
              <a:rPr lang="en-US" sz="1400" spc="-7" dirty="0">
                <a:solidFill>
                  <a:schemeClr val="bg1"/>
                </a:solidFill>
                <a:cs typeface="Times New Roman"/>
              </a:rPr>
              <a:t>clustering Model</a:t>
            </a:r>
            <a:r>
              <a:rPr lang="en-US" sz="1400" spc="-33" dirty="0">
                <a:solidFill>
                  <a:schemeClr val="bg1"/>
                </a:solidFill>
                <a:cs typeface="Times New Roman"/>
              </a:rPr>
              <a:t> </a:t>
            </a:r>
            <a:r>
              <a:rPr lang="en-US" sz="1400" spc="-7" dirty="0">
                <a:solidFill>
                  <a:schemeClr val="bg1"/>
                </a:solidFill>
                <a:cs typeface="Times New Roman"/>
              </a:rPr>
              <a:t>is</a:t>
            </a:r>
            <a:r>
              <a:rPr lang="en-US" sz="1400" spc="-33" dirty="0">
                <a:solidFill>
                  <a:schemeClr val="bg1"/>
                </a:solidFill>
                <a:cs typeface="Times New Roman"/>
              </a:rPr>
              <a:t> </a:t>
            </a:r>
            <a:r>
              <a:rPr lang="en-US" sz="1400" dirty="0">
                <a:solidFill>
                  <a:schemeClr val="bg1"/>
                </a:solidFill>
                <a:cs typeface="Times New Roman"/>
              </a:rPr>
              <a:t>not </a:t>
            </a:r>
            <a:r>
              <a:rPr lang="en-US" sz="1400" spc="-460" dirty="0">
                <a:solidFill>
                  <a:schemeClr val="bg1"/>
                </a:solidFill>
                <a:cs typeface="Times New Roman"/>
              </a:rPr>
              <a:t> </a:t>
            </a:r>
            <a:r>
              <a:rPr lang="en-US" sz="1400" dirty="0">
                <a:solidFill>
                  <a:schemeClr val="bg1"/>
                </a:solidFill>
                <a:cs typeface="Times New Roman"/>
              </a:rPr>
              <a:t>performing</a:t>
            </a:r>
            <a:r>
              <a:rPr lang="en-US" sz="1400" spc="-7" dirty="0">
                <a:solidFill>
                  <a:schemeClr val="bg1"/>
                </a:solidFill>
                <a:cs typeface="Times New Roman"/>
              </a:rPr>
              <a:t> well</a:t>
            </a:r>
            <a:endParaRPr lang="en-US" sz="1400" dirty="0">
              <a:solidFill>
                <a:schemeClr val="bg1"/>
              </a:solidFill>
              <a:cs typeface="Times New Roman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0A07639-AB77-FC84-9303-267CD4DF089E}"/>
              </a:ext>
            </a:extLst>
          </p:cNvPr>
          <p:cNvSpPr/>
          <p:nvPr/>
        </p:nvSpPr>
        <p:spPr>
          <a:xfrm>
            <a:off x="8117922" y="1658442"/>
            <a:ext cx="2255746" cy="55399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IN" sz="30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+mj-lt"/>
                <a:cs typeface="Courier New"/>
              </a:rPr>
              <a:t>Evaluation</a:t>
            </a:r>
            <a:endParaRPr lang="en-IN" sz="30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15597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C76B71-3E57-E2F3-291A-39B418022AD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025623" y="2530837"/>
            <a:ext cx="6888665" cy="3695361"/>
          </a:xfrm>
        </p:spPr>
        <p:txBody>
          <a:bodyPr/>
          <a:lstStyle/>
          <a:p>
            <a:pPr marL="354965" indent="-342900">
              <a:lnSpc>
                <a:spcPct val="100000"/>
              </a:lnSpc>
              <a:spcBef>
                <a:spcPts val="100"/>
              </a:spcBef>
              <a:buFont typeface="+mj-lt"/>
              <a:buAutoNum type="arabicPeriod"/>
              <a:tabLst>
                <a:tab pos="379095" algn="l"/>
                <a:tab pos="379730" algn="l"/>
              </a:tabLst>
            </a:pPr>
            <a:r>
              <a:rPr lang="en-US" sz="1800" b="1" spc="190" dirty="0">
                <a:solidFill>
                  <a:schemeClr val="accent3">
                    <a:lumMod val="60000"/>
                    <a:lumOff val="40000"/>
                  </a:schemeClr>
                </a:solidFill>
                <a:cs typeface="Times New Roman"/>
              </a:rPr>
              <a:t>Introduction.</a:t>
            </a:r>
          </a:p>
          <a:p>
            <a:pPr marL="354965" indent="-342900">
              <a:lnSpc>
                <a:spcPct val="100000"/>
              </a:lnSpc>
              <a:buFont typeface="+mj-lt"/>
              <a:buAutoNum type="arabicPeriod"/>
              <a:tabLst>
                <a:tab pos="379095" algn="l"/>
                <a:tab pos="379730" algn="l"/>
              </a:tabLst>
            </a:pPr>
            <a:r>
              <a:rPr lang="en-US" sz="1800" b="1" spc="190" dirty="0">
                <a:solidFill>
                  <a:schemeClr val="accent3">
                    <a:lumMod val="60000"/>
                    <a:lumOff val="40000"/>
                  </a:schemeClr>
                </a:solidFill>
                <a:cs typeface="Times New Roman"/>
              </a:rPr>
              <a:t>Dataset</a:t>
            </a:r>
            <a:r>
              <a:rPr lang="en-US" sz="1800" b="1" spc="-30" dirty="0">
                <a:solidFill>
                  <a:schemeClr val="accent3">
                    <a:lumMod val="60000"/>
                    <a:lumOff val="40000"/>
                  </a:schemeClr>
                </a:solidFill>
                <a:cs typeface="Times New Roman"/>
              </a:rPr>
              <a:t> </a:t>
            </a:r>
            <a:r>
              <a:rPr lang="en-US" sz="1800" b="1" spc="150" dirty="0">
                <a:solidFill>
                  <a:schemeClr val="accent3">
                    <a:lumMod val="60000"/>
                    <a:lumOff val="40000"/>
                  </a:schemeClr>
                </a:solidFill>
                <a:cs typeface="Times New Roman"/>
              </a:rPr>
              <a:t>Preview.</a:t>
            </a:r>
          </a:p>
          <a:p>
            <a:pPr marL="354965" indent="-342900">
              <a:lnSpc>
                <a:spcPct val="100000"/>
              </a:lnSpc>
              <a:buFont typeface="+mj-lt"/>
              <a:buAutoNum type="arabicPeriod"/>
              <a:tabLst>
                <a:tab pos="379095" algn="l"/>
                <a:tab pos="379730" algn="l"/>
              </a:tabLst>
            </a:pPr>
            <a:r>
              <a:rPr lang="en-US" sz="1800" b="1" spc="180" dirty="0">
                <a:solidFill>
                  <a:schemeClr val="accent3">
                    <a:lumMod val="60000"/>
                    <a:lumOff val="40000"/>
                  </a:schemeClr>
                </a:solidFill>
                <a:cs typeface="Times New Roman"/>
              </a:rPr>
              <a:t>Exploratory </a:t>
            </a:r>
            <a:r>
              <a:rPr lang="en-US" sz="1800" b="1" spc="175" dirty="0">
                <a:solidFill>
                  <a:schemeClr val="accent3">
                    <a:lumMod val="60000"/>
                    <a:lumOff val="40000"/>
                  </a:schemeClr>
                </a:solidFill>
                <a:cs typeface="Times New Roman"/>
              </a:rPr>
              <a:t>Data</a:t>
            </a:r>
            <a:r>
              <a:rPr lang="en-US" sz="1800" b="1" spc="-290" dirty="0">
                <a:solidFill>
                  <a:schemeClr val="accent3">
                    <a:lumMod val="60000"/>
                    <a:lumOff val="40000"/>
                  </a:schemeClr>
                </a:solidFill>
                <a:cs typeface="Times New Roman"/>
              </a:rPr>
              <a:t> </a:t>
            </a:r>
            <a:r>
              <a:rPr lang="en-US" sz="1800" b="1" spc="135" dirty="0">
                <a:solidFill>
                  <a:schemeClr val="accent3">
                    <a:lumMod val="60000"/>
                    <a:lumOff val="40000"/>
                  </a:schemeClr>
                </a:solidFill>
                <a:cs typeface="Times New Roman"/>
              </a:rPr>
              <a:t>Analysis.</a:t>
            </a:r>
            <a:endParaRPr lang="en-US" sz="1800" b="1" dirty="0">
              <a:solidFill>
                <a:schemeClr val="accent3">
                  <a:lumMod val="60000"/>
                  <a:lumOff val="40000"/>
                </a:schemeClr>
              </a:solidFill>
              <a:cs typeface="Times New Roman"/>
            </a:endParaRPr>
          </a:p>
          <a:p>
            <a:pPr marL="354965" indent="-342900">
              <a:lnSpc>
                <a:spcPct val="100000"/>
              </a:lnSpc>
              <a:buFont typeface="+mj-lt"/>
              <a:buAutoNum type="arabicPeriod"/>
              <a:tabLst>
                <a:tab pos="379095" algn="l"/>
                <a:tab pos="379730" algn="l"/>
              </a:tabLst>
            </a:pPr>
            <a:r>
              <a:rPr lang="en-US" sz="1800" b="1" spc="-20" dirty="0">
                <a:solidFill>
                  <a:schemeClr val="accent3">
                    <a:lumMod val="60000"/>
                    <a:lumOff val="40000"/>
                  </a:schemeClr>
                </a:solidFill>
                <a:cs typeface="Roboto"/>
              </a:rPr>
              <a:t>Hypothesis</a:t>
            </a:r>
            <a:r>
              <a:rPr lang="en-US" sz="1800" b="1" spc="-30" dirty="0">
                <a:solidFill>
                  <a:schemeClr val="accent3">
                    <a:lumMod val="60000"/>
                    <a:lumOff val="40000"/>
                  </a:schemeClr>
                </a:solidFill>
                <a:cs typeface="Roboto"/>
              </a:rPr>
              <a:t> </a:t>
            </a:r>
            <a:r>
              <a:rPr lang="en-US" sz="1800" b="1" spc="-20" dirty="0">
                <a:solidFill>
                  <a:schemeClr val="accent3">
                    <a:lumMod val="60000"/>
                    <a:lumOff val="40000"/>
                  </a:schemeClr>
                </a:solidFill>
                <a:cs typeface="Roboto"/>
              </a:rPr>
              <a:t>testing.</a:t>
            </a:r>
            <a:endParaRPr lang="en-US" sz="1800" b="1" dirty="0">
              <a:solidFill>
                <a:schemeClr val="accent3">
                  <a:lumMod val="60000"/>
                  <a:lumOff val="40000"/>
                </a:schemeClr>
              </a:solidFill>
              <a:cs typeface="Roboto"/>
            </a:endParaRPr>
          </a:p>
          <a:p>
            <a:pPr marL="354965" indent="-342900">
              <a:lnSpc>
                <a:spcPct val="100000"/>
              </a:lnSpc>
              <a:buFont typeface="+mj-lt"/>
              <a:buAutoNum type="arabicPeriod"/>
              <a:tabLst>
                <a:tab pos="379095" algn="l"/>
                <a:tab pos="379730" algn="l"/>
              </a:tabLst>
            </a:pPr>
            <a:r>
              <a:rPr lang="en-US" sz="1800" b="1" spc="-20" dirty="0">
                <a:solidFill>
                  <a:schemeClr val="accent3">
                    <a:lumMod val="60000"/>
                    <a:lumOff val="40000"/>
                  </a:schemeClr>
                </a:solidFill>
                <a:cs typeface="Roboto"/>
              </a:rPr>
              <a:t>Feature</a:t>
            </a:r>
            <a:r>
              <a:rPr lang="en-US" sz="1800" b="1" spc="-25" dirty="0">
                <a:solidFill>
                  <a:schemeClr val="accent3">
                    <a:lumMod val="60000"/>
                    <a:lumOff val="40000"/>
                  </a:schemeClr>
                </a:solidFill>
                <a:cs typeface="Roboto"/>
              </a:rPr>
              <a:t> </a:t>
            </a:r>
            <a:r>
              <a:rPr lang="en-US" sz="1800" b="1" spc="-15" dirty="0">
                <a:solidFill>
                  <a:schemeClr val="accent3">
                    <a:lumMod val="60000"/>
                    <a:lumOff val="40000"/>
                  </a:schemeClr>
                </a:solidFill>
                <a:cs typeface="Roboto"/>
              </a:rPr>
              <a:t>selection.</a:t>
            </a:r>
            <a:endParaRPr lang="en-US" sz="1800" b="1" dirty="0">
              <a:solidFill>
                <a:schemeClr val="accent3">
                  <a:lumMod val="60000"/>
                  <a:lumOff val="40000"/>
                </a:schemeClr>
              </a:solidFill>
              <a:cs typeface="Roboto"/>
            </a:endParaRPr>
          </a:p>
          <a:p>
            <a:pPr marL="354965" indent="-342900">
              <a:lnSpc>
                <a:spcPct val="100000"/>
              </a:lnSpc>
              <a:buFont typeface="+mj-lt"/>
              <a:buAutoNum type="arabicPeriod"/>
              <a:tabLst>
                <a:tab pos="379095" algn="l"/>
                <a:tab pos="379730" algn="l"/>
              </a:tabLst>
            </a:pPr>
            <a:r>
              <a:rPr lang="en-US" sz="1800" b="1" spc="-15" dirty="0">
                <a:solidFill>
                  <a:schemeClr val="accent3">
                    <a:lumMod val="60000"/>
                    <a:lumOff val="40000"/>
                  </a:schemeClr>
                </a:solidFill>
                <a:cs typeface="Roboto"/>
              </a:rPr>
              <a:t>Machine </a:t>
            </a:r>
            <a:r>
              <a:rPr lang="en-US" sz="1800" b="1" spc="-20" dirty="0">
                <a:solidFill>
                  <a:schemeClr val="accent3">
                    <a:lumMod val="60000"/>
                    <a:lumOff val="40000"/>
                  </a:schemeClr>
                </a:solidFill>
                <a:cs typeface="Roboto"/>
              </a:rPr>
              <a:t>learning </a:t>
            </a:r>
            <a:r>
              <a:rPr lang="en-US" sz="1800" b="1" spc="-15" dirty="0">
                <a:solidFill>
                  <a:schemeClr val="accent3">
                    <a:lumMod val="60000"/>
                    <a:lumOff val="40000"/>
                  </a:schemeClr>
                </a:solidFill>
                <a:cs typeface="Roboto"/>
              </a:rPr>
              <a:t>algorithms(unsupervised).</a:t>
            </a:r>
            <a:endParaRPr lang="en-US" sz="1800" b="1" dirty="0">
              <a:solidFill>
                <a:schemeClr val="accent3">
                  <a:lumMod val="60000"/>
                  <a:lumOff val="40000"/>
                </a:schemeClr>
              </a:solidFill>
              <a:cs typeface="Roboto"/>
            </a:endParaRPr>
          </a:p>
          <a:p>
            <a:pPr marL="781050" lvl="1" indent="-342900">
              <a:lnSpc>
                <a:spcPct val="100000"/>
              </a:lnSpc>
              <a:spcBef>
                <a:spcPts val="455"/>
              </a:spcBef>
              <a:buFont typeface="+mj-lt"/>
              <a:buAutoNum type="arabicPeriod"/>
              <a:tabLst>
                <a:tab pos="657225" algn="l"/>
              </a:tabLst>
            </a:pPr>
            <a:r>
              <a:rPr lang="en-US" sz="1800" b="1" spc="-70" dirty="0">
                <a:solidFill>
                  <a:schemeClr val="accent3">
                    <a:lumMod val="60000"/>
                    <a:lumOff val="40000"/>
                  </a:schemeClr>
                </a:solidFill>
                <a:cs typeface="Roboto"/>
              </a:rPr>
              <a:t>K-mean.</a:t>
            </a:r>
            <a:endParaRPr lang="en-US" sz="1800" b="1" dirty="0">
              <a:solidFill>
                <a:schemeClr val="accent3">
                  <a:lumMod val="60000"/>
                  <a:lumOff val="40000"/>
                </a:schemeClr>
              </a:solidFill>
              <a:cs typeface="Roboto"/>
            </a:endParaRPr>
          </a:p>
          <a:p>
            <a:pPr marL="781050" lvl="1" indent="-342900">
              <a:lnSpc>
                <a:spcPct val="100000"/>
              </a:lnSpc>
              <a:spcBef>
                <a:spcPts val="455"/>
              </a:spcBef>
              <a:buFont typeface="+mj-lt"/>
              <a:buAutoNum type="arabicPeriod"/>
              <a:tabLst>
                <a:tab pos="657225" algn="l"/>
              </a:tabLst>
            </a:pPr>
            <a:r>
              <a:rPr lang="en-US" sz="1800" b="1" spc="-20" dirty="0">
                <a:solidFill>
                  <a:schemeClr val="accent3">
                    <a:lumMod val="60000"/>
                    <a:lumOff val="40000"/>
                  </a:schemeClr>
                </a:solidFill>
                <a:cs typeface="Roboto"/>
              </a:rPr>
              <a:t>agglomerative clustering.</a:t>
            </a:r>
            <a:endParaRPr lang="en-US" sz="1800" b="1" dirty="0">
              <a:solidFill>
                <a:schemeClr val="accent3">
                  <a:lumMod val="60000"/>
                  <a:lumOff val="40000"/>
                </a:schemeClr>
              </a:solidFill>
              <a:cs typeface="Roboto"/>
            </a:endParaRPr>
          </a:p>
          <a:p>
            <a:pPr marL="385445" indent="-342900">
              <a:lnSpc>
                <a:spcPct val="100000"/>
              </a:lnSpc>
              <a:spcBef>
                <a:spcPts val="285"/>
              </a:spcBef>
              <a:buFont typeface="+mj-lt"/>
              <a:buAutoNum type="arabicPeriod"/>
              <a:tabLst>
                <a:tab pos="394335" algn="l"/>
                <a:tab pos="394970" algn="l"/>
              </a:tabLst>
            </a:pPr>
            <a:r>
              <a:rPr lang="en-US" sz="1800" b="1" spc="-5" dirty="0">
                <a:solidFill>
                  <a:schemeClr val="accent3">
                    <a:lumMod val="60000"/>
                    <a:lumOff val="40000"/>
                  </a:schemeClr>
                </a:solidFill>
                <a:cs typeface="Roboto"/>
              </a:rPr>
              <a:t>Model</a:t>
            </a:r>
            <a:r>
              <a:rPr lang="en-US" sz="1800" b="1" spc="-30" dirty="0">
                <a:solidFill>
                  <a:schemeClr val="accent3">
                    <a:lumMod val="60000"/>
                    <a:lumOff val="40000"/>
                  </a:schemeClr>
                </a:solidFill>
                <a:cs typeface="Roboto"/>
              </a:rPr>
              <a:t> </a:t>
            </a:r>
            <a:r>
              <a:rPr lang="en-US" sz="1800" b="1" spc="-10" dirty="0">
                <a:solidFill>
                  <a:schemeClr val="accent3">
                    <a:lumMod val="60000"/>
                    <a:lumOff val="40000"/>
                  </a:schemeClr>
                </a:solidFill>
                <a:cs typeface="Roboto"/>
              </a:rPr>
              <a:t>performance.</a:t>
            </a:r>
            <a:endParaRPr lang="en-US" sz="1800" b="1" dirty="0">
              <a:solidFill>
                <a:schemeClr val="accent3">
                  <a:lumMod val="60000"/>
                  <a:lumOff val="40000"/>
                </a:schemeClr>
              </a:solidFill>
              <a:cs typeface="Roboto"/>
            </a:endParaRPr>
          </a:p>
          <a:p>
            <a:pPr marL="385445" indent="-342900">
              <a:lnSpc>
                <a:spcPct val="100000"/>
              </a:lnSpc>
              <a:spcBef>
                <a:spcPts val="285"/>
              </a:spcBef>
              <a:buFont typeface="+mj-lt"/>
              <a:buAutoNum type="arabicPeriod"/>
              <a:tabLst>
                <a:tab pos="394335" algn="l"/>
                <a:tab pos="394970" algn="l"/>
              </a:tabLst>
            </a:pPr>
            <a:r>
              <a:rPr lang="en-US" sz="1800" b="1" spc="-15" dirty="0">
                <a:solidFill>
                  <a:schemeClr val="accent3">
                    <a:lumMod val="60000"/>
                    <a:lumOff val="40000"/>
                  </a:schemeClr>
                </a:solidFill>
                <a:cs typeface="Roboto"/>
              </a:rPr>
              <a:t>Conclusion.</a:t>
            </a:r>
            <a:endParaRPr lang="en-US" sz="1800" b="1" dirty="0">
              <a:solidFill>
                <a:schemeClr val="accent3">
                  <a:lumMod val="60000"/>
                  <a:lumOff val="40000"/>
                </a:schemeClr>
              </a:solidFill>
              <a:cs typeface="Roboto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D496E54F-9038-30CB-FB21-11F164E02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9626F90-CC55-E5DE-E3AB-B60D154E56C6}"/>
              </a:ext>
            </a:extLst>
          </p:cNvPr>
          <p:cNvSpPr/>
          <p:nvPr/>
        </p:nvSpPr>
        <p:spPr>
          <a:xfrm>
            <a:off x="899746" y="1280478"/>
            <a:ext cx="357020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IN" sz="54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+mj-lt"/>
                <a:cs typeface="Times New Roman"/>
              </a:rPr>
              <a:t>Contents:</a:t>
            </a:r>
            <a:endParaRPr lang="en-IN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49031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46792A-1B25-D811-4F1A-E01D1E3E82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C62F4AC-7CEF-22D3-9D0D-7B58C56ACBB2}"/>
              </a:ext>
            </a:extLst>
          </p:cNvPr>
          <p:cNvSpPr/>
          <p:nvPr/>
        </p:nvSpPr>
        <p:spPr>
          <a:xfrm>
            <a:off x="604700" y="690348"/>
            <a:ext cx="418736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+mj-lt"/>
              </a:rPr>
              <a:t>Conclusion</a:t>
            </a:r>
            <a:r>
              <a:rPr lang="en-US" sz="5400" b="1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+mj-lt"/>
              </a:rPr>
              <a:t>:</a:t>
            </a:r>
            <a:endParaRPr lang="en-US" sz="5400" b="1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+mj-lt"/>
            </a:endParaRP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838C2932-4CAC-011F-7A3E-CFD63A272DAA}"/>
              </a:ext>
            </a:extLst>
          </p:cNvPr>
          <p:cNvSpPr txBox="1">
            <a:spLocks/>
          </p:cNvSpPr>
          <p:nvPr/>
        </p:nvSpPr>
        <p:spPr>
          <a:xfrm>
            <a:off x="748789" y="1759807"/>
            <a:ext cx="10564670" cy="483151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accent3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85128" marR="9313" indent="-469042" algn="just">
              <a:lnSpc>
                <a:spcPct val="114999"/>
              </a:lnSpc>
              <a:spcBef>
                <a:spcPts val="133"/>
              </a:spcBef>
              <a:buFont typeface="Arial MT"/>
              <a:buChar char="●"/>
              <a:tabLst>
                <a:tab pos="485975" algn="l"/>
              </a:tabLst>
            </a:pPr>
            <a:r>
              <a:rPr lang="en-US" sz="1600" dirty="0">
                <a:cs typeface="Times New Roman"/>
              </a:rPr>
              <a:t>From</a:t>
            </a:r>
            <a:r>
              <a:rPr lang="en-US" sz="1600" spc="7" dirty="0">
                <a:cs typeface="Times New Roman"/>
              </a:rPr>
              <a:t> </a:t>
            </a:r>
            <a:r>
              <a:rPr lang="en-US" sz="1600" spc="-7" dirty="0">
                <a:cs typeface="Times New Roman"/>
              </a:rPr>
              <a:t>elbow</a:t>
            </a:r>
            <a:r>
              <a:rPr lang="en-US" sz="1600" dirty="0">
                <a:cs typeface="Times New Roman"/>
              </a:rPr>
              <a:t> </a:t>
            </a:r>
            <a:r>
              <a:rPr lang="en-US" sz="1600" spc="-7" dirty="0">
                <a:cs typeface="Times New Roman"/>
              </a:rPr>
              <a:t>and</a:t>
            </a:r>
            <a:r>
              <a:rPr lang="en-US" sz="1600" dirty="0">
                <a:cs typeface="Times New Roman"/>
              </a:rPr>
              <a:t> </a:t>
            </a:r>
            <a:r>
              <a:rPr lang="en-US" sz="1600" spc="-7" dirty="0">
                <a:cs typeface="Times New Roman"/>
              </a:rPr>
              <a:t>silhouette</a:t>
            </a:r>
            <a:r>
              <a:rPr lang="en-US" sz="1600" dirty="0">
                <a:cs typeface="Times New Roman"/>
              </a:rPr>
              <a:t> </a:t>
            </a:r>
            <a:r>
              <a:rPr lang="en-US" sz="1600" spc="-7" dirty="0">
                <a:cs typeface="Times New Roman"/>
              </a:rPr>
              <a:t>score</a:t>
            </a:r>
            <a:r>
              <a:rPr lang="en-US" sz="1600" dirty="0">
                <a:cs typeface="Times New Roman"/>
              </a:rPr>
              <a:t>, optimal</a:t>
            </a:r>
            <a:r>
              <a:rPr lang="en-US" sz="1600" spc="7" dirty="0">
                <a:cs typeface="Times New Roman"/>
              </a:rPr>
              <a:t> </a:t>
            </a:r>
            <a:r>
              <a:rPr lang="en-US" sz="1600" dirty="0">
                <a:cs typeface="Times New Roman"/>
              </a:rPr>
              <a:t>of</a:t>
            </a:r>
            <a:r>
              <a:rPr lang="en-US" sz="1600" spc="7" dirty="0">
                <a:cs typeface="Times New Roman"/>
              </a:rPr>
              <a:t> </a:t>
            </a:r>
            <a:r>
              <a:rPr lang="en-US" sz="1600" dirty="0">
                <a:cs typeface="Times New Roman"/>
              </a:rPr>
              <a:t>26</a:t>
            </a:r>
            <a:r>
              <a:rPr lang="en-US" sz="1600" spc="7" dirty="0">
                <a:cs typeface="Times New Roman"/>
              </a:rPr>
              <a:t> </a:t>
            </a:r>
            <a:r>
              <a:rPr lang="en-US" sz="1600" spc="-7" dirty="0">
                <a:cs typeface="Times New Roman"/>
              </a:rPr>
              <a:t>clusters</a:t>
            </a:r>
            <a:r>
              <a:rPr lang="en-US" sz="1600" dirty="0">
                <a:cs typeface="Times New Roman"/>
              </a:rPr>
              <a:t> formed,</a:t>
            </a:r>
            <a:r>
              <a:rPr lang="en-US" sz="1600" spc="7" dirty="0">
                <a:cs typeface="Times New Roman"/>
              </a:rPr>
              <a:t> </a:t>
            </a:r>
            <a:r>
              <a:rPr lang="en-US" sz="1600" dirty="0">
                <a:cs typeface="Times New Roman"/>
              </a:rPr>
              <a:t>K</a:t>
            </a:r>
            <a:r>
              <a:rPr lang="en-US" sz="1600" spc="7" dirty="0">
                <a:cs typeface="Times New Roman"/>
              </a:rPr>
              <a:t> </a:t>
            </a:r>
            <a:r>
              <a:rPr lang="en-US" sz="1600" spc="-7" dirty="0">
                <a:cs typeface="Times New Roman"/>
              </a:rPr>
              <a:t>Means</a:t>
            </a:r>
            <a:r>
              <a:rPr lang="en-US" sz="1600" dirty="0">
                <a:cs typeface="Times New Roman"/>
              </a:rPr>
              <a:t> </a:t>
            </a:r>
            <a:r>
              <a:rPr lang="en-US" sz="1600" spc="-7" dirty="0">
                <a:cs typeface="Times New Roman"/>
              </a:rPr>
              <a:t>is</a:t>
            </a:r>
            <a:r>
              <a:rPr lang="en-US" sz="1600" dirty="0">
                <a:cs typeface="Times New Roman"/>
              </a:rPr>
              <a:t> better for identification than Hierarchical as the evaluation metrics also indicate</a:t>
            </a:r>
            <a:r>
              <a:rPr lang="en-US" sz="1600" spc="-7" dirty="0">
                <a:cs typeface="Times New Roman"/>
              </a:rPr>
              <a:t> the same. In </a:t>
            </a:r>
            <a:r>
              <a:rPr lang="en-US" sz="1600" dirty="0" err="1">
                <a:cs typeface="Times New Roman"/>
              </a:rPr>
              <a:t>kmean</a:t>
            </a:r>
            <a:r>
              <a:rPr lang="en-US" sz="1600" dirty="0">
                <a:cs typeface="Times New Roman"/>
              </a:rPr>
              <a:t> </a:t>
            </a:r>
            <a:r>
              <a:rPr lang="en-US" sz="1600" spc="-7" dirty="0">
                <a:cs typeface="Times New Roman"/>
              </a:rPr>
              <a:t>cluster</a:t>
            </a:r>
            <a:r>
              <a:rPr lang="en-US" sz="1600" spc="-13" dirty="0">
                <a:cs typeface="Times New Roman"/>
              </a:rPr>
              <a:t> </a:t>
            </a:r>
            <a:r>
              <a:rPr lang="en-US" sz="1600" dirty="0">
                <a:cs typeface="Times New Roman"/>
              </a:rPr>
              <a:t>0</a:t>
            </a:r>
            <a:r>
              <a:rPr lang="en-US" sz="1600" spc="-7" dirty="0">
                <a:cs typeface="Times New Roman"/>
              </a:rPr>
              <a:t> </a:t>
            </a:r>
            <a:r>
              <a:rPr lang="en-US" sz="1600" dirty="0">
                <a:cs typeface="Times New Roman"/>
              </a:rPr>
              <a:t>has </a:t>
            </a:r>
            <a:r>
              <a:rPr lang="en-US" sz="1600" spc="-7" dirty="0">
                <a:cs typeface="Times New Roman"/>
              </a:rPr>
              <a:t>the</a:t>
            </a:r>
            <a:r>
              <a:rPr lang="en-US" sz="1600" spc="-13" dirty="0">
                <a:cs typeface="Times New Roman"/>
              </a:rPr>
              <a:t> </a:t>
            </a:r>
            <a:r>
              <a:rPr lang="en-US" sz="1600" dirty="0">
                <a:cs typeface="Times New Roman"/>
              </a:rPr>
              <a:t>highest number</a:t>
            </a:r>
            <a:r>
              <a:rPr lang="en-US" sz="1600" spc="-7" dirty="0">
                <a:cs typeface="Times New Roman"/>
              </a:rPr>
              <a:t> </a:t>
            </a:r>
            <a:r>
              <a:rPr lang="en-US" sz="1600" dirty="0">
                <a:cs typeface="Times New Roman"/>
              </a:rPr>
              <a:t>of data points</a:t>
            </a:r>
            <a:r>
              <a:rPr lang="en-US" sz="1600" spc="-7" dirty="0">
                <a:cs typeface="Times New Roman"/>
              </a:rPr>
              <a:t> and is evenly</a:t>
            </a:r>
            <a:r>
              <a:rPr lang="en-US" sz="1600" spc="-13" dirty="0">
                <a:cs typeface="Times New Roman"/>
              </a:rPr>
              <a:t> </a:t>
            </a:r>
            <a:r>
              <a:rPr lang="en-US" sz="1600" dirty="0">
                <a:cs typeface="Times New Roman"/>
              </a:rPr>
              <a:t>distributed</a:t>
            </a:r>
            <a:r>
              <a:rPr lang="en-US" sz="1600" spc="-7" dirty="0">
                <a:cs typeface="Times New Roman"/>
              </a:rPr>
              <a:t> </a:t>
            </a:r>
            <a:r>
              <a:rPr lang="en-US" sz="1600" dirty="0">
                <a:cs typeface="Times New Roman"/>
              </a:rPr>
              <a:t>for another cluster.</a:t>
            </a:r>
          </a:p>
          <a:p>
            <a:pPr marL="485128" marR="9313" indent="-469042" algn="just">
              <a:lnSpc>
                <a:spcPct val="114999"/>
              </a:lnSpc>
              <a:spcBef>
                <a:spcPts val="133"/>
              </a:spcBef>
              <a:buFont typeface="Arial MT"/>
              <a:buChar char="●"/>
              <a:tabLst>
                <a:tab pos="485975" algn="l"/>
              </a:tabLst>
            </a:pPr>
            <a:endParaRPr lang="en-US" sz="800" dirty="0">
              <a:cs typeface="Times New Roman"/>
            </a:endParaRPr>
          </a:p>
          <a:p>
            <a:pPr marL="485128" marR="9313" indent="-469042" algn="just">
              <a:lnSpc>
                <a:spcPct val="114999"/>
              </a:lnSpc>
              <a:spcBef>
                <a:spcPts val="133"/>
              </a:spcBef>
              <a:buFont typeface="Arial MT"/>
              <a:buChar char="●"/>
              <a:tabLst>
                <a:tab pos="485975" algn="l"/>
              </a:tabLst>
            </a:pPr>
            <a:r>
              <a:rPr lang="en-US" sz="1600" spc="-7" dirty="0">
                <a:cs typeface="Times New Roman"/>
              </a:rPr>
              <a:t>Netflix</a:t>
            </a:r>
            <a:r>
              <a:rPr lang="en-US" sz="1600" dirty="0">
                <a:cs typeface="Times New Roman"/>
              </a:rPr>
              <a:t> has 5372 </a:t>
            </a:r>
            <a:r>
              <a:rPr lang="en-US" sz="1600" spc="-7" dirty="0">
                <a:cs typeface="Times New Roman"/>
              </a:rPr>
              <a:t>movies</a:t>
            </a:r>
            <a:r>
              <a:rPr lang="en-US" sz="1600" dirty="0">
                <a:cs typeface="Times New Roman"/>
              </a:rPr>
              <a:t> </a:t>
            </a:r>
            <a:r>
              <a:rPr lang="en-US" sz="1600" spc="-7" dirty="0">
                <a:cs typeface="Times New Roman"/>
              </a:rPr>
              <a:t>and</a:t>
            </a:r>
            <a:r>
              <a:rPr lang="en-US" sz="1600" dirty="0">
                <a:cs typeface="Times New Roman"/>
              </a:rPr>
              <a:t> 2398 </a:t>
            </a:r>
            <a:r>
              <a:rPr lang="en-US" sz="1600" spc="-7" dirty="0">
                <a:cs typeface="Times New Roman"/>
              </a:rPr>
              <a:t>TV shows,</a:t>
            </a:r>
            <a:r>
              <a:rPr lang="en-US" sz="1600" dirty="0">
                <a:cs typeface="Times New Roman"/>
              </a:rPr>
              <a:t> </a:t>
            </a:r>
            <a:r>
              <a:rPr lang="en-US" sz="1600" spc="-7" dirty="0">
                <a:cs typeface="Times New Roman"/>
              </a:rPr>
              <a:t>there</a:t>
            </a:r>
            <a:r>
              <a:rPr lang="en-US" sz="1600" dirty="0">
                <a:cs typeface="Times New Roman"/>
              </a:rPr>
              <a:t> </a:t>
            </a:r>
            <a:r>
              <a:rPr lang="en-US" sz="1600" spc="-7" dirty="0">
                <a:cs typeface="Times New Roman"/>
              </a:rPr>
              <a:t>are</a:t>
            </a:r>
            <a:r>
              <a:rPr lang="en-US" sz="1600" dirty="0">
                <a:cs typeface="Times New Roman"/>
              </a:rPr>
              <a:t> </a:t>
            </a:r>
            <a:r>
              <a:rPr lang="en-US" sz="1600" spc="-7" dirty="0">
                <a:cs typeface="Times New Roman"/>
              </a:rPr>
              <a:t>more</a:t>
            </a:r>
            <a:r>
              <a:rPr lang="en-US" sz="1600" dirty="0">
                <a:cs typeface="Times New Roman"/>
              </a:rPr>
              <a:t> </a:t>
            </a:r>
            <a:r>
              <a:rPr lang="en-US" sz="1600" spc="-7" dirty="0">
                <a:cs typeface="Times New Roman"/>
              </a:rPr>
              <a:t>movies</a:t>
            </a:r>
            <a:r>
              <a:rPr lang="en-US" sz="1600" dirty="0">
                <a:cs typeface="Times New Roman"/>
              </a:rPr>
              <a:t> on </a:t>
            </a:r>
            <a:r>
              <a:rPr lang="en-US" sz="1600" spc="-7" dirty="0">
                <a:cs typeface="Times New Roman"/>
              </a:rPr>
              <a:t>Netflix</a:t>
            </a:r>
            <a:r>
              <a:rPr lang="en-US" sz="1600" spc="520" dirty="0">
                <a:cs typeface="Times New Roman"/>
              </a:rPr>
              <a:t> </a:t>
            </a:r>
            <a:r>
              <a:rPr lang="en-US" sz="1600" spc="-7" dirty="0">
                <a:cs typeface="Times New Roman"/>
              </a:rPr>
              <a:t>than TV </a:t>
            </a:r>
            <a:r>
              <a:rPr lang="en-US" sz="1600" dirty="0">
                <a:cs typeface="Times New Roman"/>
              </a:rPr>
              <a:t> </a:t>
            </a:r>
            <a:r>
              <a:rPr lang="en-US" sz="1600" spc="-7" dirty="0">
                <a:cs typeface="Times New Roman"/>
              </a:rPr>
              <a:t>shows.</a:t>
            </a:r>
          </a:p>
          <a:p>
            <a:pPr marL="485128" marR="9313" indent="-469042" algn="just">
              <a:lnSpc>
                <a:spcPct val="114999"/>
              </a:lnSpc>
              <a:spcBef>
                <a:spcPts val="133"/>
              </a:spcBef>
              <a:buFont typeface="Arial MT"/>
              <a:buChar char="●"/>
              <a:tabLst>
                <a:tab pos="485975" algn="l"/>
              </a:tabLst>
            </a:pPr>
            <a:endParaRPr lang="en-US" sz="800" dirty="0">
              <a:cs typeface="Times New Roman"/>
            </a:endParaRPr>
          </a:p>
          <a:p>
            <a:pPr marL="485128" indent="-469042" algn="just">
              <a:spcBef>
                <a:spcPts val="380"/>
              </a:spcBef>
              <a:buFont typeface="Arial MT"/>
              <a:buChar char="●"/>
              <a:tabLst>
                <a:tab pos="485975" algn="l"/>
              </a:tabLst>
            </a:pPr>
            <a:r>
              <a:rPr lang="en-US" sz="1600" spc="-7" dirty="0">
                <a:cs typeface="Times New Roman"/>
              </a:rPr>
              <a:t>T</a:t>
            </a:r>
            <a:r>
              <a:rPr lang="en-US" sz="1600" spc="-200" dirty="0">
                <a:cs typeface="Times New Roman"/>
              </a:rPr>
              <a:t>V</a:t>
            </a:r>
            <a:r>
              <a:rPr lang="en-US" sz="1600" dirty="0">
                <a:cs typeface="Times New Roman"/>
              </a:rPr>
              <a:t>-MA</a:t>
            </a:r>
            <a:r>
              <a:rPr lang="en-US" sz="1600" spc="-120" dirty="0">
                <a:cs typeface="Times New Roman"/>
              </a:rPr>
              <a:t> </a:t>
            </a:r>
            <a:r>
              <a:rPr lang="en-US" sz="1600" dirty="0">
                <a:cs typeface="Times New Roman"/>
              </a:rPr>
              <a:t>has </a:t>
            </a:r>
            <a:r>
              <a:rPr lang="en-US" sz="1600" spc="-7" dirty="0">
                <a:cs typeface="Times New Roman"/>
              </a:rPr>
              <a:t>th</a:t>
            </a:r>
            <a:r>
              <a:rPr lang="en-US" sz="1600" dirty="0">
                <a:cs typeface="Times New Roman"/>
              </a:rPr>
              <a:t>e</a:t>
            </a:r>
            <a:r>
              <a:rPr lang="en-US" sz="1600" spc="-7" dirty="0">
                <a:cs typeface="Times New Roman"/>
              </a:rPr>
              <a:t> </a:t>
            </a:r>
            <a:r>
              <a:rPr lang="en-US" sz="1600" dirty="0">
                <a:cs typeface="Times New Roman"/>
              </a:rPr>
              <a:t>highest number of ratings for </a:t>
            </a:r>
            <a:r>
              <a:rPr lang="en-US" sz="1600" spc="-7" dirty="0">
                <a:cs typeface="Times New Roman"/>
              </a:rPr>
              <a:t>t</a:t>
            </a:r>
            <a:r>
              <a:rPr lang="en-US" sz="1600" dirty="0">
                <a:cs typeface="Times New Roman"/>
              </a:rPr>
              <a:t>v</a:t>
            </a:r>
            <a:r>
              <a:rPr lang="en-US" sz="1600" spc="-7" dirty="0">
                <a:cs typeface="Times New Roman"/>
              </a:rPr>
              <a:t> show</a:t>
            </a:r>
            <a:r>
              <a:rPr lang="en-US" sz="1600" dirty="0">
                <a:cs typeface="Times New Roman"/>
              </a:rPr>
              <a:t>s</a:t>
            </a:r>
            <a:r>
              <a:rPr lang="en-US" sz="1600" spc="-7" dirty="0">
                <a:cs typeface="Times New Roman"/>
              </a:rPr>
              <a:t> I.e</a:t>
            </a:r>
            <a:r>
              <a:rPr lang="en-US" sz="1600" dirty="0">
                <a:cs typeface="Times New Roman"/>
              </a:rPr>
              <a:t>.</a:t>
            </a:r>
            <a:r>
              <a:rPr lang="en-US" sz="1600" spc="-7" dirty="0">
                <a:cs typeface="Times New Roman"/>
              </a:rPr>
              <a:t> adul</a:t>
            </a:r>
            <a:r>
              <a:rPr lang="en-US" sz="1600" dirty="0">
                <a:cs typeface="Times New Roman"/>
              </a:rPr>
              <a:t>t</a:t>
            </a:r>
            <a:r>
              <a:rPr lang="en-US" sz="1600" spc="-7" dirty="0">
                <a:cs typeface="Times New Roman"/>
              </a:rPr>
              <a:t> </a:t>
            </a:r>
            <a:r>
              <a:rPr lang="en-US" sz="1600" dirty="0">
                <a:cs typeface="Times New Roman"/>
              </a:rPr>
              <a:t>ratings.</a:t>
            </a:r>
          </a:p>
          <a:p>
            <a:pPr marL="485128" indent="-469042" algn="just">
              <a:spcBef>
                <a:spcPts val="380"/>
              </a:spcBef>
              <a:buFont typeface="Arial MT"/>
              <a:buChar char="●"/>
              <a:tabLst>
                <a:tab pos="485975" algn="l"/>
              </a:tabLst>
            </a:pPr>
            <a:endParaRPr lang="en-US" sz="800" dirty="0">
              <a:cs typeface="Times New Roman"/>
            </a:endParaRPr>
          </a:p>
          <a:p>
            <a:pPr marL="485128" marR="6773" indent="-469042" algn="just">
              <a:lnSpc>
                <a:spcPct val="114999"/>
              </a:lnSpc>
              <a:buFont typeface="Arial MT"/>
              <a:buChar char="●"/>
              <a:tabLst>
                <a:tab pos="485975" algn="l"/>
              </a:tabLst>
            </a:pPr>
            <a:r>
              <a:rPr lang="en-US" sz="1600" dirty="0">
                <a:cs typeface="Times New Roman"/>
              </a:rPr>
              <a:t>highest number of </a:t>
            </a:r>
            <a:r>
              <a:rPr lang="en-US" sz="1600" spc="-7" dirty="0">
                <a:cs typeface="Times New Roman"/>
              </a:rPr>
              <a:t>movies </a:t>
            </a:r>
            <a:r>
              <a:rPr lang="en-US" sz="1600" dirty="0">
                <a:cs typeface="Times New Roman"/>
              </a:rPr>
              <a:t>released </a:t>
            </a:r>
            <a:r>
              <a:rPr lang="en-US" sz="1600" spc="-7" dirty="0">
                <a:cs typeface="Times New Roman"/>
              </a:rPr>
              <a:t>in </a:t>
            </a:r>
            <a:r>
              <a:rPr lang="en-US" sz="1600" dirty="0">
                <a:cs typeface="Times New Roman"/>
              </a:rPr>
              <a:t>2017 </a:t>
            </a:r>
            <a:r>
              <a:rPr lang="en-US" sz="1600" spc="-7" dirty="0">
                <a:cs typeface="Times New Roman"/>
              </a:rPr>
              <a:t>and </a:t>
            </a:r>
            <a:r>
              <a:rPr lang="en-US" sz="1600" dirty="0">
                <a:cs typeface="Times New Roman"/>
              </a:rPr>
              <a:t>2018 highest number of TV Shows released </a:t>
            </a:r>
            <a:r>
              <a:rPr lang="en-US" sz="1600" spc="-7" dirty="0">
                <a:cs typeface="Times New Roman"/>
              </a:rPr>
              <a:t>in </a:t>
            </a:r>
            <a:r>
              <a:rPr lang="en-US" sz="1600" dirty="0">
                <a:cs typeface="Times New Roman"/>
              </a:rPr>
              <a:t> 2020 </a:t>
            </a:r>
            <a:r>
              <a:rPr lang="en-US" sz="1600" spc="-7" dirty="0">
                <a:cs typeface="Times New Roman"/>
              </a:rPr>
              <a:t>The </a:t>
            </a:r>
            <a:r>
              <a:rPr lang="en-US" sz="1600" dirty="0">
                <a:cs typeface="Times New Roman"/>
              </a:rPr>
              <a:t>number of </a:t>
            </a:r>
            <a:r>
              <a:rPr lang="en-US" sz="1600" spc="-7" dirty="0">
                <a:cs typeface="Times New Roman"/>
              </a:rPr>
              <a:t>movies </a:t>
            </a:r>
            <a:r>
              <a:rPr lang="en-US" sz="1600" dirty="0">
                <a:cs typeface="Times New Roman"/>
              </a:rPr>
              <a:t>on </a:t>
            </a:r>
            <a:r>
              <a:rPr lang="en-US" sz="1600" spc="-7" dirty="0">
                <a:cs typeface="Times New Roman"/>
              </a:rPr>
              <a:t>Netflix is </a:t>
            </a:r>
            <a:r>
              <a:rPr lang="en-US" sz="1600" dirty="0">
                <a:cs typeface="Times New Roman"/>
              </a:rPr>
              <a:t>growing </a:t>
            </a:r>
            <a:r>
              <a:rPr lang="en-US" sz="1600" spc="-7" dirty="0">
                <a:cs typeface="Times New Roman"/>
              </a:rPr>
              <a:t>significantly </a:t>
            </a:r>
            <a:r>
              <a:rPr lang="en-US" sz="1600" dirty="0">
                <a:cs typeface="Times New Roman"/>
              </a:rPr>
              <a:t>faster </a:t>
            </a:r>
            <a:r>
              <a:rPr lang="en-US" sz="1600" spc="-7" dirty="0">
                <a:cs typeface="Times New Roman"/>
              </a:rPr>
              <a:t>than the </a:t>
            </a:r>
            <a:r>
              <a:rPr lang="en-US" sz="1600" dirty="0">
                <a:cs typeface="Times New Roman"/>
              </a:rPr>
              <a:t>number of </a:t>
            </a:r>
            <a:r>
              <a:rPr lang="en-US" sz="1600" spc="-7" dirty="0">
                <a:cs typeface="Times New Roman"/>
              </a:rPr>
              <a:t>TV </a:t>
            </a:r>
            <a:r>
              <a:rPr lang="en-US" sz="1600" dirty="0">
                <a:cs typeface="Times New Roman"/>
              </a:rPr>
              <a:t> </a:t>
            </a:r>
            <a:r>
              <a:rPr lang="en-US" sz="1600" spc="-7" dirty="0">
                <a:cs typeface="Times New Roman"/>
              </a:rPr>
              <a:t>shows. </a:t>
            </a:r>
            <a:r>
              <a:rPr lang="en-US" sz="1600" spc="-87" dirty="0">
                <a:cs typeface="Times New Roman"/>
              </a:rPr>
              <a:t>We </a:t>
            </a:r>
            <a:r>
              <a:rPr lang="en-US" sz="1600" spc="-7" dirty="0">
                <a:cs typeface="Times New Roman"/>
              </a:rPr>
              <a:t>saw </a:t>
            </a:r>
            <a:r>
              <a:rPr lang="en-US" sz="1600" dirty="0">
                <a:cs typeface="Times New Roman"/>
              </a:rPr>
              <a:t>a huge </a:t>
            </a:r>
            <a:r>
              <a:rPr lang="en-US" sz="1600" spc="-7" dirty="0">
                <a:cs typeface="Times New Roman"/>
              </a:rPr>
              <a:t>increase in the </a:t>
            </a:r>
            <a:r>
              <a:rPr lang="en-US" sz="1600" dirty="0">
                <a:cs typeface="Times New Roman"/>
              </a:rPr>
              <a:t>number of </a:t>
            </a:r>
            <a:r>
              <a:rPr lang="en-US" sz="1600" spc="-7" dirty="0">
                <a:cs typeface="Times New Roman"/>
              </a:rPr>
              <a:t>movies and television episodes after </a:t>
            </a:r>
            <a:r>
              <a:rPr lang="en-US" sz="1600" dirty="0">
                <a:cs typeface="Times New Roman"/>
              </a:rPr>
              <a:t>2015. </a:t>
            </a:r>
            <a:r>
              <a:rPr lang="en-US" sz="1600" spc="7" dirty="0">
                <a:cs typeface="Times New Roman"/>
              </a:rPr>
              <a:t> </a:t>
            </a:r>
            <a:r>
              <a:rPr lang="en-US" sz="1600" spc="-7" dirty="0">
                <a:cs typeface="Times New Roman"/>
              </a:rPr>
              <a:t>there</a:t>
            </a:r>
            <a:r>
              <a:rPr lang="en-US" sz="1600" spc="339" dirty="0">
                <a:cs typeface="Times New Roman"/>
              </a:rPr>
              <a:t> </a:t>
            </a:r>
            <a:r>
              <a:rPr lang="en-US" sz="1600" spc="-7" dirty="0">
                <a:cs typeface="Times New Roman"/>
              </a:rPr>
              <a:t>is</a:t>
            </a:r>
            <a:r>
              <a:rPr lang="en-US" sz="1600" spc="339" dirty="0">
                <a:cs typeface="Times New Roman"/>
              </a:rPr>
              <a:t> </a:t>
            </a:r>
            <a:r>
              <a:rPr lang="en-US" sz="1600" dirty="0">
                <a:cs typeface="Times New Roman"/>
              </a:rPr>
              <a:t>a</a:t>
            </a:r>
            <a:r>
              <a:rPr lang="en-US" sz="1600" spc="339" dirty="0">
                <a:cs typeface="Times New Roman"/>
              </a:rPr>
              <a:t> </a:t>
            </a:r>
            <a:r>
              <a:rPr lang="en-US" sz="1600" spc="-7" dirty="0">
                <a:cs typeface="Times New Roman"/>
              </a:rPr>
              <a:t>significant</a:t>
            </a:r>
            <a:r>
              <a:rPr lang="en-US" sz="1600" spc="347" dirty="0">
                <a:cs typeface="Times New Roman"/>
              </a:rPr>
              <a:t> </a:t>
            </a:r>
            <a:r>
              <a:rPr lang="en-US" sz="1600" dirty="0">
                <a:cs typeface="Times New Roman"/>
              </a:rPr>
              <a:t>drop</a:t>
            </a:r>
            <a:r>
              <a:rPr lang="en-US" sz="1600" spc="353" dirty="0">
                <a:cs typeface="Times New Roman"/>
              </a:rPr>
              <a:t> </a:t>
            </a:r>
            <a:r>
              <a:rPr lang="en-US" sz="1600" spc="-7" dirty="0">
                <a:cs typeface="Times New Roman"/>
              </a:rPr>
              <a:t>in</a:t>
            </a:r>
            <a:r>
              <a:rPr lang="en-US" sz="1600" spc="339" dirty="0">
                <a:cs typeface="Times New Roman"/>
              </a:rPr>
              <a:t> </a:t>
            </a:r>
            <a:r>
              <a:rPr lang="en-US" sz="1600" spc="-7" dirty="0">
                <a:cs typeface="Times New Roman"/>
              </a:rPr>
              <a:t>the</a:t>
            </a:r>
            <a:r>
              <a:rPr lang="en-US" sz="1600" spc="339" dirty="0">
                <a:cs typeface="Times New Roman"/>
              </a:rPr>
              <a:t> </a:t>
            </a:r>
            <a:r>
              <a:rPr lang="en-US" sz="1600" dirty="0">
                <a:cs typeface="Times New Roman"/>
              </a:rPr>
              <a:t>number</a:t>
            </a:r>
            <a:r>
              <a:rPr lang="en-US" sz="1600" spc="347" dirty="0">
                <a:cs typeface="Times New Roman"/>
              </a:rPr>
              <a:t> </a:t>
            </a:r>
            <a:r>
              <a:rPr lang="en-US" sz="1600" dirty="0">
                <a:cs typeface="Times New Roman"/>
              </a:rPr>
              <a:t>of</a:t>
            </a:r>
            <a:r>
              <a:rPr lang="en-US" sz="1600" spc="353" dirty="0">
                <a:cs typeface="Times New Roman"/>
              </a:rPr>
              <a:t> </a:t>
            </a:r>
            <a:r>
              <a:rPr lang="en-US" sz="1600" spc="-7" dirty="0">
                <a:cs typeface="Times New Roman"/>
              </a:rPr>
              <a:t>movies</a:t>
            </a:r>
            <a:r>
              <a:rPr lang="en-US" sz="1600" spc="339" dirty="0">
                <a:cs typeface="Times New Roman"/>
              </a:rPr>
              <a:t> </a:t>
            </a:r>
            <a:r>
              <a:rPr lang="en-US" sz="1600" spc="-7" dirty="0">
                <a:cs typeface="Times New Roman"/>
              </a:rPr>
              <a:t>and</a:t>
            </a:r>
            <a:r>
              <a:rPr lang="en-US" sz="1600" spc="339" dirty="0">
                <a:cs typeface="Times New Roman"/>
              </a:rPr>
              <a:t> </a:t>
            </a:r>
            <a:r>
              <a:rPr lang="en-US" sz="1600" spc="-7" dirty="0">
                <a:cs typeface="Times New Roman"/>
              </a:rPr>
              <a:t>television</a:t>
            </a:r>
            <a:r>
              <a:rPr lang="en-US" sz="1600" spc="339" dirty="0">
                <a:cs typeface="Times New Roman"/>
              </a:rPr>
              <a:t> </a:t>
            </a:r>
            <a:r>
              <a:rPr lang="en-US" sz="1600" spc="-7" dirty="0">
                <a:cs typeface="Times New Roman"/>
              </a:rPr>
              <a:t>episodes</a:t>
            </a:r>
            <a:r>
              <a:rPr lang="en-US" sz="1600" spc="347" dirty="0">
                <a:cs typeface="Times New Roman"/>
              </a:rPr>
              <a:t> </a:t>
            </a:r>
            <a:r>
              <a:rPr lang="en-US" sz="1600" dirty="0">
                <a:cs typeface="Times New Roman"/>
              </a:rPr>
              <a:t>produced</a:t>
            </a:r>
            <a:r>
              <a:rPr lang="en-US" sz="1600" spc="347" dirty="0">
                <a:cs typeface="Times New Roman"/>
              </a:rPr>
              <a:t> </a:t>
            </a:r>
            <a:r>
              <a:rPr lang="en-US" sz="1600" spc="-7" dirty="0">
                <a:cs typeface="Times New Roman"/>
              </a:rPr>
              <a:t>after </a:t>
            </a:r>
            <a:r>
              <a:rPr lang="en-US" sz="1600" spc="-520" dirty="0">
                <a:cs typeface="Times New Roman"/>
              </a:rPr>
              <a:t> </a:t>
            </a:r>
            <a:r>
              <a:rPr lang="en-US" sz="1600" dirty="0">
                <a:cs typeface="Times New Roman"/>
              </a:rPr>
              <a:t>2020. It </a:t>
            </a:r>
            <a:r>
              <a:rPr lang="en-US" sz="1600" spc="-7" dirty="0">
                <a:cs typeface="Times New Roman"/>
              </a:rPr>
              <a:t>appears that Netflix </a:t>
            </a:r>
            <a:r>
              <a:rPr lang="en-US" sz="1600" dirty="0">
                <a:cs typeface="Times New Roman"/>
              </a:rPr>
              <a:t>has focused </a:t>
            </a:r>
            <a:r>
              <a:rPr lang="en-US" sz="1600" spc="-7" dirty="0">
                <a:cs typeface="Times New Roman"/>
              </a:rPr>
              <a:t>more attention </a:t>
            </a:r>
            <a:r>
              <a:rPr lang="en-US" sz="1600" dirty="0">
                <a:cs typeface="Times New Roman"/>
              </a:rPr>
              <a:t>on </a:t>
            </a:r>
            <a:r>
              <a:rPr lang="en-US" sz="1600" spc="-7" dirty="0">
                <a:cs typeface="Times New Roman"/>
              </a:rPr>
              <a:t>increasing Movie content than TV </a:t>
            </a:r>
            <a:r>
              <a:rPr lang="en-US" sz="1600" dirty="0">
                <a:cs typeface="Times New Roman"/>
              </a:rPr>
              <a:t> </a:t>
            </a:r>
            <a:r>
              <a:rPr lang="en-US" sz="1600" spc="-7" dirty="0">
                <a:cs typeface="Times New Roman"/>
              </a:rPr>
              <a:t>Shows.</a:t>
            </a:r>
            <a:r>
              <a:rPr lang="en-US" sz="1600" spc="-13" dirty="0">
                <a:cs typeface="Times New Roman"/>
              </a:rPr>
              <a:t> </a:t>
            </a:r>
            <a:r>
              <a:rPr lang="en-US" sz="1600" spc="-7" dirty="0">
                <a:cs typeface="Times New Roman"/>
              </a:rPr>
              <a:t>Movies </a:t>
            </a:r>
            <a:r>
              <a:rPr lang="en-US" sz="1600" dirty="0">
                <a:cs typeface="Times New Roman"/>
              </a:rPr>
              <a:t>have </a:t>
            </a:r>
            <a:r>
              <a:rPr lang="en-US" sz="1600" spc="-7" dirty="0">
                <a:cs typeface="Times New Roman"/>
              </a:rPr>
              <a:t>increased</a:t>
            </a:r>
            <a:r>
              <a:rPr lang="en-US" sz="1600" spc="-13" dirty="0">
                <a:cs typeface="Times New Roman"/>
              </a:rPr>
              <a:t> </a:t>
            </a:r>
            <a:r>
              <a:rPr lang="en-US" sz="1600" spc="-7" dirty="0">
                <a:cs typeface="Times New Roman"/>
              </a:rPr>
              <a:t>much more </a:t>
            </a:r>
            <a:r>
              <a:rPr lang="en-US" sz="1600" dirty="0">
                <a:cs typeface="Times New Roman"/>
              </a:rPr>
              <a:t>dramatically </a:t>
            </a:r>
            <a:r>
              <a:rPr lang="en-US" sz="1600" spc="-7" dirty="0">
                <a:cs typeface="Times New Roman"/>
              </a:rPr>
              <a:t>than</a:t>
            </a:r>
            <a:r>
              <a:rPr lang="en-US" sz="1600" spc="-53" dirty="0">
                <a:cs typeface="Times New Roman"/>
              </a:rPr>
              <a:t> </a:t>
            </a:r>
            <a:r>
              <a:rPr lang="en-US" sz="1600" spc="-7" dirty="0">
                <a:cs typeface="Times New Roman"/>
              </a:rPr>
              <a:t>TV</a:t>
            </a:r>
            <a:r>
              <a:rPr lang="en-US" sz="1600" spc="-47" dirty="0">
                <a:cs typeface="Times New Roman"/>
              </a:rPr>
              <a:t> </a:t>
            </a:r>
            <a:r>
              <a:rPr lang="en-US" sz="1600" spc="-7" dirty="0">
                <a:cs typeface="Times New Roman"/>
              </a:rPr>
              <a:t>shows.</a:t>
            </a:r>
          </a:p>
          <a:p>
            <a:pPr marL="485128" marR="6773" indent="-469042" algn="just">
              <a:lnSpc>
                <a:spcPct val="114999"/>
              </a:lnSpc>
              <a:buFont typeface="Arial MT"/>
              <a:buChar char="●"/>
              <a:tabLst>
                <a:tab pos="485975" algn="l"/>
              </a:tabLst>
            </a:pPr>
            <a:r>
              <a:rPr lang="en-US" sz="1600" spc="-7" dirty="0">
                <a:cs typeface="Times New Roman"/>
              </a:rPr>
              <a:t>The</a:t>
            </a:r>
            <a:r>
              <a:rPr lang="en-US" sz="1600" spc="-20" dirty="0">
                <a:cs typeface="Times New Roman"/>
              </a:rPr>
              <a:t> </a:t>
            </a:r>
            <a:r>
              <a:rPr lang="en-US" sz="1600" spc="-7" dirty="0">
                <a:cs typeface="Times New Roman"/>
              </a:rPr>
              <a:t>most</a:t>
            </a:r>
            <a:r>
              <a:rPr lang="en-US" sz="1600" spc="-13" dirty="0">
                <a:cs typeface="Times New Roman"/>
              </a:rPr>
              <a:t> </a:t>
            </a:r>
            <a:r>
              <a:rPr lang="en-US" sz="1600" spc="-7" dirty="0">
                <a:cs typeface="Times New Roman"/>
              </a:rPr>
              <a:t>content</a:t>
            </a:r>
            <a:r>
              <a:rPr lang="en-US" sz="1600" spc="-13" dirty="0">
                <a:cs typeface="Times New Roman"/>
              </a:rPr>
              <a:t> </a:t>
            </a:r>
            <a:r>
              <a:rPr lang="en-US" sz="1600" spc="-7" dirty="0">
                <a:cs typeface="Times New Roman"/>
              </a:rPr>
              <a:t>is</a:t>
            </a:r>
            <a:r>
              <a:rPr lang="en-US" sz="1600" spc="-13" dirty="0">
                <a:cs typeface="Times New Roman"/>
              </a:rPr>
              <a:t> </a:t>
            </a:r>
            <a:r>
              <a:rPr lang="en-US" sz="1600" spc="-7" dirty="0">
                <a:cs typeface="Times New Roman"/>
              </a:rPr>
              <a:t>added</a:t>
            </a:r>
            <a:r>
              <a:rPr lang="en-US" sz="1600" spc="-13" dirty="0">
                <a:cs typeface="Times New Roman"/>
              </a:rPr>
              <a:t> </a:t>
            </a:r>
            <a:r>
              <a:rPr lang="en-US" sz="1600" spc="-7" dirty="0">
                <a:cs typeface="Times New Roman"/>
              </a:rPr>
              <a:t>to</a:t>
            </a:r>
            <a:r>
              <a:rPr lang="en-US" sz="1600" spc="-13" dirty="0">
                <a:cs typeface="Times New Roman"/>
              </a:rPr>
              <a:t> </a:t>
            </a:r>
            <a:r>
              <a:rPr lang="en-US" sz="1600" spc="-7" dirty="0">
                <a:cs typeface="Times New Roman"/>
              </a:rPr>
              <a:t>Netflix</a:t>
            </a:r>
            <a:r>
              <a:rPr lang="en-US" sz="1600" spc="-13" dirty="0">
                <a:cs typeface="Times New Roman"/>
              </a:rPr>
              <a:t> </a:t>
            </a:r>
            <a:r>
              <a:rPr lang="en-US" sz="1600" dirty="0">
                <a:cs typeface="Times New Roman"/>
              </a:rPr>
              <a:t>from</a:t>
            </a:r>
            <a:r>
              <a:rPr lang="en-US" sz="1600" spc="-7" dirty="0">
                <a:cs typeface="Times New Roman"/>
              </a:rPr>
              <a:t> </a:t>
            </a:r>
            <a:r>
              <a:rPr lang="en-US" sz="1600" dirty="0">
                <a:cs typeface="Times New Roman"/>
              </a:rPr>
              <a:t>October</a:t>
            </a:r>
            <a:r>
              <a:rPr lang="en-US" sz="1600" spc="-7" dirty="0">
                <a:cs typeface="Times New Roman"/>
              </a:rPr>
              <a:t> to</a:t>
            </a:r>
            <a:r>
              <a:rPr lang="en-US" sz="1600" spc="-13" dirty="0">
                <a:cs typeface="Times New Roman"/>
              </a:rPr>
              <a:t> </a:t>
            </a:r>
            <a:r>
              <a:rPr lang="en-US" sz="1600" spc="-7" dirty="0">
                <a:cs typeface="Times New Roman"/>
              </a:rPr>
              <a:t>January.</a:t>
            </a:r>
          </a:p>
          <a:p>
            <a:pPr marL="485128" marR="6773" indent="-469042" algn="just">
              <a:lnSpc>
                <a:spcPct val="114999"/>
              </a:lnSpc>
              <a:buFont typeface="Arial MT"/>
              <a:buChar char="●"/>
              <a:tabLst>
                <a:tab pos="485975" algn="l"/>
              </a:tabLst>
            </a:pPr>
            <a:endParaRPr lang="en-US" sz="1600" dirty="0"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626310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46792A-1B25-D811-4F1A-E01D1E3E82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C2F5DCFF-C2A9-EDE1-CF3C-3B3585199EF0}"/>
              </a:ext>
            </a:extLst>
          </p:cNvPr>
          <p:cNvSpPr txBox="1">
            <a:spLocks/>
          </p:cNvSpPr>
          <p:nvPr/>
        </p:nvSpPr>
        <p:spPr>
          <a:xfrm>
            <a:off x="813665" y="459924"/>
            <a:ext cx="10564670" cy="603948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accent3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086">
              <a:spcBef>
                <a:spcPts val="513"/>
              </a:spcBef>
              <a:tabLst>
                <a:tab pos="485128" algn="l"/>
                <a:tab pos="485975" algn="l"/>
              </a:tabLst>
            </a:pPr>
            <a:endParaRPr lang="en-US" sz="1600" dirty="0">
              <a:cs typeface="Times New Roman"/>
            </a:endParaRPr>
          </a:p>
          <a:p>
            <a:pPr marL="485128" marR="8466" indent="-469042">
              <a:lnSpc>
                <a:spcPct val="114999"/>
              </a:lnSpc>
              <a:buFont typeface="Arial MT"/>
              <a:buChar char="●"/>
              <a:tabLst>
                <a:tab pos="485128" algn="l"/>
                <a:tab pos="485975" algn="l"/>
              </a:tabLst>
            </a:pPr>
            <a:r>
              <a:rPr lang="en-US" sz="1600" spc="-7" dirty="0">
                <a:cs typeface="Times New Roman"/>
              </a:rPr>
              <a:t>Documentaries</a:t>
            </a:r>
            <a:r>
              <a:rPr lang="en-US" sz="1600" spc="67" dirty="0">
                <a:cs typeface="Times New Roman"/>
              </a:rPr>
              <a:t> </a:t>
            </a:r>
            <a:r>
              <a:rPr lang="en-US" sz="1600" spc="-7" dirty="0">
                <a:cs typeface="Times New Roman"/>
              </a:rPr>
              <a:t>are</a:t>
            </a:r>
            <a:r>
              <a:rPr lang="en-US" sz="1600" spc="60" dirty="0">
                <a:cs typeface="Times New Roman"/>
              </a:rPr>
              <a:t> </a:t>
            </a:r>
            <a:r>
              <a:rPr lang="en-US" sz="1600" spc="-7" dirty="0">
                <a:cs typeface="Times New Roman"/>
              </a:rPr>
              <a:t>the</a:t>
            </a:r>
            <a:r>
              <a:rPr lang="en-US" sz="1600" spc="60" dirty="0">
                <a:cs typeface="Times New Roman"/>
              </a:rPr>
              <a:t> </a:t>
            </a:r>
            <a:r>
              <a:rPr lang="en-US" sz="1600" spc="-7" dirty="0">
                <a:cs typeface="Times New Roman"/>
              </a:rPr>
              <a:t>top</a:t>
            </a:r>
            <a:r>
              <a:rPr lang="en-US" sz="1600" spc="67" dirty="0">
                <a:cs typeface="Times New Roman"/>
              </a:rPr>
              <a:t> </a:t>
            </a:r>
            <a:r>
              <a:rPr lang="en-US" sz="1600" spc="-7" dirty="0">
                <a:cs typeface="Times New Roman"/>
              </a:rPr>
              <a:t>most</a:t>
            </a:r>
            <a:r>
              <a:rPr lang="en-US" sz="1600" spc="60" dirty="0">
                <a:cs typeface="Times New Roman"/>
              </a:rPr>
              <a:t> </a:t>
            </a:r>
            <a:r>
              <a:rPr lang="en-US" sz="1600" dirty="0">
                <a:cs typeface="Times New Roman"/>
              </a:rPr>
              <a:t>genre</a:t>
            </a:r>
            <a:r>
              <a:rPr lang="en-US" sz="1600" spc="67" dirty="0">
                <a:cs typeface="Times New Roman"/>
              </a:rPr>
              <a:t> </a:t>
            </a:r>
            <a:r>
              <a:rPr lang="en-US" sz="1600" spc="-7" dirty="0">
                <a:cs typeface="Times New Roman"/>
              </a:rPr>
              <a:t>on</a:t>
            </a:r>
            <a:r>
              <a:rPr lang="en-US" sz="1600" spc="67" dirty="0">
                <a:cs typeface="Times New Roman"/>
              </a:rPr>
              <a:t> </a:t>
            </a:r>
            <a:r>
              <a:rPr lang="en-US" sz="1600" dirty="0">
                <a:cs typeface="Times New Roman"/>
              </a:rPr>
              <a:t>Netflix</a:t>
            </a:r>
            <a:r>
              <a:rPr lang="en-US" sz="1600" spc="67" dirty="0">
                <a:cs typeface="Times New Roman"/>
              </a:rPr>
              <a:t> </a:t>
            </a:r>
            <a:r>
              <a:rPr lang="en-US" sz="1600" spc="-7" dirty="0">
                <a:cs typeface="Times New Roman"/>
              </a:rPr>
              <a:t>which</a:t>
            </a:r>
            <a:r>
              <a:rPr lang="en-US" sz="1600" spc="67" dirty="0">
                <a:cs typeface="Times New Roman"/>
              </a:rPr>
              <a:t> </a:t>
            </a:r>
            <a:r>
              <a:rPr lang="en-US" sz="1600" spc="-7" dirty="0">
                <a:cs typeface="Times New Roman"/>
              </a:rPr>
              <a:t>is</a:t>
            </a:r>
            <a:r>
              <a:rPr lang="en-US" sz="1600" spc="67" dirty="0">
                <a:cs typeface="Times New Roman"/>
              </a:rPr>
              <a:t> </a:t>
            </a:r>
            <a:r>
              <a:rPr lang="en-US" sz="1600" dirty="0">
                <a:cs typeface="Times New Roman"/>
              </a:rPr>
              <a:t>followed</a:t>
            </a:r>
            <a:r>
              <a:rPr lang="en-US" sz="1600" spc="67" dirty="0">
                <a:cs typeface="Times New Roman"/>
              </a:rPr>
              <a:t> </a:t>
            </a:r>
            <a:r>
              <a:rPr lang="en-US" sz="1600" dirty="0">
                <a:cs typeface="Times New Roman"/>
              </a:rPr>
              <a:t>by</a:t>
            </a:r>
            <a:r>
              <a:rPr lang="en-US" sz="1600" spc="67" dirty="0">
                <a:cs typeface="Times New Roman"/>
              </a:rPr>
              <a:t> </a:t>
            </a:r>
            <a:r>
              <a:rPr lang="en-US" sz="1600" spc="-7" dirty="0">
                <a:cs typeface="Times New Roman"/>
              </a:rPr>
              <a:t>standup</a:t>
            </a:r>
            <a:r>
              <a:rPr lang="en-US" sz="1600" spc="73" dirty="0">
                <a:cs typeface="Times New Roman"/>
              </a:rPr>
              <a:t> </a:t>
            </a:r>
            <a:r>
              <a:rPr lang="en-US" sz="1600" spc="-7" dirty="0">
                <a:cs typeface="Times New Roman"/>
              </a:rPr>
              <a:t>comedy</a:t>
            </a:r>
            <a:r>
              <a:rPr lang="en-US" sz="1600" spc="60" dirty="0">
                <a:cs typeface="Times New Roman"/>
              </a:rPr>
              <a:t>, </a:t>
            </a:r>
            <a:r>
              <a:rPr lang="en-US" sz="1600" spc="-7" dirty="0">
                <a:cs typeface="Times New Roman"/>
              </a:rPr>
              <a:t>Drama,</a:t>
            </a:r>
            <a:r>
              <a:rPr lang="en-US" sz="1600" spc="-13" dirty="0">
                <a:cs typeface="Times New Roman"/>
              </a:rPr>
              <a:t> </a:t>
            </a:r>
            <a:r>
              <a:rPr lang="en-US" sz="1600" spc="-7" dirty="0">
                <a:cs typeface="Times New Roman"/>
              </a:rPr>
              <a:t>and international movies.</a:t>
            </a:r>
          </a:p>
          <a:p>
            <a:pPr marL="485128" marR="8466" indent="-469042">
              <a:lnSpc>
                <a:spcPct val="114999"/>
              </a:lnSpc>
              <a:buFont typeface="Arial MT"/>
              <a:buChar char="●"/>
              <a:tabLst>
                <a:tab pos="485128" algn="l"/>
                <a:tab pos="485975" algn="l"/>
              </a:tabLst>
            </a:pPr>
            <a:endParaRPr lang="en-US" sz="1000" dirty="0">
              <a:cs typeface="Times New Roman"/>
            </a:endParaRPr>
          </a:p>
          <a:p>
            <a:pPr marL="485128" indent="-469042">
              <a:spcBef>
                <a:spcPts val="387"/>
              </a:spcBef>
              <a:buFont typeface="Arial MT"/>
              <a:buChar char="●"/>
              <a:tabLst>
                <a:tab pos="485128" algn="l"/>
                <a:tab pos="485975" algn="l"/>
              </a:tabLst>
            </a:pPr>
            <a:r>
              <a:rPr lang="en-US" sz="1600" dirty="0">
                <a:cs typeface="Times New Roman"/>
              </a:rPr>
              <a:t>Kids</a:t>
            </a:r>
            <a:r>
              <a:rPr lang="en-US" sz="1600" spc="-13" dirty="0">
                <a:cs typeface="Times New Roman"/>
              </a:rPr>
              <a:t> </a:t>
            </a:r>
            <a:r>
              <a:rPr lang="en-US" sz="1600" spc="-7" dirty="0">
                <a:cs typeface="Times New Roman"/>
              </a:rPr>
              <a:t>tv</a:t>
            </a:r>
            <a:r>
              <a:rPr lang="en-US" sz="1600" spc="-13" dirty="0">
                <a:cs typeface="Times New Roman"/>
              </a:rPr>
              <a:t> </a:t>
            </a:r>
            <a:r>
              <a:rPr lang="en-US" sz="1600" spc="-7" dirty="0">
                <a:cs typeface="Times New Roman"/>
              </a:rPr>
              <a:t>is</a:t>
            </a:r>
            <a:r>
              <a:rPr lang="en-US" sz="1600" spc="-13" dirty="0">
                <a:cs typeface="Times New Roman"/>
              </a:rPr>
              <a:t> </a:t>
            </a:r>
            <a:r>
              <a:rPr lang="en-US" sz="1600" spc="-7" dirty="0">
                <a:cs typeface="Times New Roman"/>
              </a:rPr>
              <a:t>the</a:t>
            </a:r>
            <a:r>
              <a:rPr lang="en-US" sz="1600" spc="-13" dirty="0">
                <a:cs typeface="Times New Roman"/>
              </a:rPr>
              <a:t> </a:t>
            </a:r>
            <a:r>
              <a:rPr lang="en-US" sz="1600" spc="-7" dirty="0">
                <a:cs typeface="Times New Roman"/>
              </a:rPr>
              <a:t>top</a:t>
            </a:r>
            <a:r>
              <a:rPr lang="en-US" sz="1600" spc="-13" dirty="0">
                <a:cs typeface="Times New Roman"/>
              </a:rPr>
              <a:t> </a:t>
            </a:r>
            <a:r>
              <a:rPr lang="en-US" sz="1600" spc="-7" dirty="0">
                <a:cs typeface="Times New Roman"/>
              </a:rPr>
              <a:t>TV</a:t>
            </a:r>
            <a:r>
              <a:rPr lang="en-US" sz="1600" spc="-53" dirty="0">
                <a:cs typeface="Times New Roman"/>
              </a:rPr>
              <a:t> </a:t>
            </a:r>
            <a:r>
              <a:rPr lang="en-US" sz="1600" spc="-7" dirty="0">
                <a:cs typeface="Times New Roman"/>
              </a:rPr>
              <a:t>show</a:t>
            </a:r>
            <a:r>
              <a:rPr lang="en-US" sz="1600" spc="-13" dirty="0">
                <a:cs typeface="Times New Roman"/>
              </a:rPr>
              <a:t> </a:t>
            </a:r>
            <a:r>
              <a:rPr lang="en-US" sz="1600" dirty="0">
                <a:cs typeface="Times New Roman"/>
              </a:rPr>
              <a:t>genre</a:t>
            </a:r>
            <a:r>
              <a:rPr lang="en-US" sz="1600" spc="-7" dirty="0">
                <a:cs typeface="Times New Roman"/>
              </a:rPr>
              <a:t> on</a:t>
            </a:r>
            <a:r>
              <a:rPr lang="en-US" sz="1600" spc="-13" dirty="0">
                <a:cs typeface="Times New Roman"/>
              </a:rPr>
              <a:t> </a:t>
            </a:r>
            <a:r>
              <a:rPr lang="en-US" sz="1600" dirty="0">
                <a:cs typeface="Times New Roman"/>
              </a:rPr>
              <a:t>Netflix</a:t>
            </a:r>
          </a:p>
          <a:p>
            <a:pPr marL="485128" indent="-469042">
              <a:spcBef>
                <a:spcPts val="387"/>
              </a:spcBef>
              <a:buFont typeface="Arial MT"/>
              <a:buChar char="●"/>
              <a:tabLst>
                <a:tab pos="485128" algn="l"/>
                <a:tab pos="485975" algn="l"/>
              </a:tabLst>
            </a:pPr>
            <a:endParaRPr lang="en-US" sz="1000" dirty="0">
              <a:cs typeface="Times New Roman"/>
            </a:endParaRPr>
          </a:p>
          <a:p>
            <a:pPr marL="485128" indent="-469042">
              <a:spcBef>
                <a:spcPts val="387"/>
              </a:spcBef>
              <a:buFont typeface="Arial MT"/>
              <a:buChar char="●"/>
              <a:tabLst>
                <a:tab pos="485128" algn="l"/>
                <a:tab pos="485975" algn="l"/>
              </a:tabLst>
            </a:pPr>
            <a:r>
              <a:rPr lang="en-US" sz="1600" spc="-7" dirty="0">
                <a:cs typeface="Times New Roman"/>
              </a:rPr>
              <a:t>Most</a:t>
            </a:r>
            <a:r>
              <a:rPr lang="en-US" sz="1600" spc="-20" dirty="0">
                <a:cs typeface="Times New Roman"/>
              </a:rPr>
              <a:t> </a:t>
            </a:r>
            <a:r>
              <a:rPr lang="en-US" sz="1600" dirty="0">
                <a:cs typeface="Times New Roman"/>
              </a:rPr>
              <a:t>of</a:t>
            </a:r>
            <a:r>
              <a:rPr lang="en-US" sz="1600" spc="-7" dirty="0">
                <a:cs typeface="Times New Roman"/>
              </a:rPr>
              <a:t> the</a:t>
            </a:r>
            <a:r>
              <a:rPr lang="en-US" sz="1600" spc="-20" dirty="0">
                <a:cs typeface="Times New Roman"/>
              </a:rPr>
              <a:t> </a:t>
            </a:r>
            <a:r>
              <a:rPr lang="en-US" sz="1600" spc="-7" dirty="0">
                <a:cs typeface="Times New Roman"/>
              </a:rPr>
              <a:t>movies</a:t>
            </a:r>
            <a:r>
              <a:rPr lang="en-US" sz="1600" spc="-13" dirty="0">
                <a:cs typeface="Times New Roman"/>
              </a:rPr>
              <a:t> </a:t>
            </a:r>
            <a:r>
              <a:rPr lang="en-US" sz="1600" dirty="0">
                <a:cs typeface="Times New Roman"/>
              </a:rPr>
              <a:t>have</a:t>
            </a:r>
            <a:r>
              <a:rPr lang="en-US" sz="1600" spc="-13" dirty="0">
                <a:cs typeface="Times New Roman"/>
              </a:rPr>
              <a:t> a </a:t>
            </a:r>
            <a:r>
              <a:rPr lang="en-US" sz="1600" dirty="0">
                <a:cs typeface="Times New Roman"/>
              </a:rPr>
              <a:t>duration</a:t>
            </a:r>
            <a:r>
              <a:rPr lang="en-US" sz="1600" spc="-7" dirty="0">
                <a:cs typeface="Times New Roman"/>
              </a:rPr>
              <a:t> </a:t>
            </a:r>
            <a:r>
              <a:rPr lang="en-US" sz="1600" dirty="0">
                <a:cs typeface="Times New Roman"/>
              </a:rPr>
              <a:t>of</a:t>
            </a:r>
            <a:r>
              <a:rPr lang="en-US" sz="1600" spc="-7" dirty="0">
                <a:cs typeface="Times New Roman"/>
              </a:rPr>
              <a:t> </a:t>
            </a:r>
            <a:r>
              <a:rPr lang="en-US" sz="1600" dirty="0">
                <a:cs typeface="Times New Roman"/>
              </a:rPr>
              <a:t>between</a:t>
            </a:r>
            <a:r>
              <a:rPr lang="en-US" sz="1600" spc="-13" dirty="0">
                <a:cs typeface="Times New Roman"/>
              </a:rPr>
              <a:t> </a:t>
            </a:r>
            <a:r>
              <a:rPr lang="en-US" sz="1600" dirty="0">
                <a:cs typeface="Times New Roman"/>
              </a:rPr>
              <a:t>50</a:t>
            </a:r>
            <a:r>
              <a:rPr lang="en-US" sz="1600" spc="-7" dirty="0">
                <a:cs typeface="Times New Roman"/>
              </a:rPr>
              <a:t> to</a:t>
            </a:r>
            <a:r>
              <a:rPr lang="en-US" sz="1600" spc="-20" dirty="0">
                <a:cs typeface="Times New Roman"/>
              </a:rPr>
              <a:t> </a:t>
            </a:r>
            <a:r>
              <a:rPr lang="en-US" sz="1600" dirty="0">
                <a:cs typeface="Times New Roman"/>
              </a:rPr>
              <a:t>150</a:t>
            </a:r>
          </a:p>
          <a:p>
            <a:pPr marL="485128" indent="-469042">
              <a:spcBef>
                <a:spcPts val="387"/>
              </a:spcBef>
              <a:buFont typeface="Arial MT"/>
              <a:buChar char="●"/>
              <a:tabLst>
                <a:tab pos="485128" algn="l"/>
                <a:tab pos="485975" algn="l"/>
              </a:tabLst>
            </a:pPr>
            <a:endParaRPr lang="en-US" sz="1000" dirty="0">
              <a:cs typeface="Times New Roman"/>
            </a:endParaRPr>
          </a:p>
          <a:p>
            <a:pPr marL="485128" indent="-469042">
              <a:spcBef>
                <a:spcPts val="380"/>
              </a:spcBef>
              <a:buFont typeface="Arial MT"/>
              <a:buChar char="●"/>
              <a:tabLst>
                <a:tab pos="485128" algn="l"/>
                <a:tab pos="485975" algn="l"/>
              </a:tabLst>
            </a:pPr>
            <a:r>
              <a:rPr lang="en-US" sz="1600" dirty="0">
                <a:cs typeface="Times New Roman"/>
              </a:rPr>
              <a:t>Highest</a:t>
            </a:r>
            <a:r>
              <a:rPr lang="en-US" sz="1600" spc="-20" dirty="0">
                <a:cs typeface="Times New Roman"/>
              </a:rPr>
              <a:t> </a:t>
            </a:r>
            <a:r>
              <a:rPr lang="en-US" sz="1600" dirty="0">
                <a:cs typeface="Times New Roman"/>
              </a:rPr>
              <a:t>number</a:t>
            </a:r>
            <a:r>
              <a:rPr lang="en-US" sz="1600" spc="-13" dirty="0">
                <a:cs typeface="Times New Roman"/>
              </a:rPr>
              <a:t> </a:t>
            </a:r>
            <a:r>
              <a:rPr lang="en-US" sz="1600" dirty="0">
                <a:cs typeface="Times New Roman"/>
              </a:rPr>
              <a:t>of</a:t>
            </a:r>
            <a:r>
              <a:rPr lang="en-US" sz="1600" spc="-13" dirty="0">
                <a:cs typeface="Times New Roman"/>
              </a:rPr>
              <a:t> </a:t>
            </a:r>
            <a:r>
              <a:rPr lang="en-US" sz="1600" spc="-7" dirty="0">
                <a:cs typeface="Times New Roman"/>
              </a:rPr>
              <a:t>TV shows</a:t>
            </a:r>
            <a:r>
              <a:rPr lang="en-US" sz="1600" spc="-20" dirty="0">
                <a:cs typeface="Times New Roman"/>
              </a:rPr>
              <a:t> </a:t>
            </a:r>
            <a:r>
              <a:rPr lang="en-US" sz="1600" spc="-7" dirty="0">
                <a:cs typeface="Times New Roman"/>
              </a:rPr>
              <a:t>consisting</a:t>
            </a:r>
            <a:r>
              <a:rPr lang="en-US" sz="1600" spc="-20" dirty="0">
                <a:cs typeface="Times New Roman"/>
              </a:rPr>
              <a:t> </a:t>
            </a:r>
            <a:r>
              <a:rPr lang="en-US" sz="1600" dirty="0">
                <a:cs typeface="Times New Roman"/>
              </a:rPr>
              <a:t>of</a:t>
            </a:r>
            <a:r>
              <a:rPr lang="en-US" sz="1600" spc="-13" dirty="0">
                <a:cs typeface="Times New Roman"/>
              </a:rPr>
              <a:t> a </a:t>
            </a:r>
            <a:r>
              <a:rPr lang="en-US" sz="1600" spc="-7" dirty="0">
                <a:cs typeface="Times New Roman"/>
              </a:rPr>
              <a:t>single</a:t>
            </a:r>
            <a:r>
              <a:rPr lang="en-US" sz="1600" spc="-20" dirty="0">
                <a:cs typeface="Times New Roman"/>
              </a:rPr>
              <a:t> </a:t>
            </a:r>
            <a:r>
              <a:rPr lang="en-US" sz="1600" spc="-7" dirty="0">
                <a:cs typeface="Times New Roman"/>
              </a:rPr>
              <a:t>season.</a:t>
            </a:r>
          </a:p>
          <a:p>
            <a:pPr marL="485128" indent="-469042">
              <a:spcBef>
                <a:spcPts val="380"/>
              </a:spcBef>
              <a:buFont typeface="Arial MT"/>
              <a:buChar char="●"/>
              <a:tabLst>
                <a:tab pos="485128" algn="l"/>
                <a:tab pos="485975" algn="l"/>
              </a:tabLst>
            </a:pPr>
            <a:endParaRPr lang="en-US" sz="1600" dirty="0">
              <a:cs typeface="Times New Roman"/>
            </a:endParaRPr>
          </a:p>
          <a:p>
            <a:pPr marL="485128" indent="-469042">
              <a:spcBef>
                <a:spcPts val="387"/>
              </a:spcBef>
              <a:buClr>
                <a:srgbClr val="212121"/>
              </a:buClr>
              <a:buFont typeface="Arial MT"/>
              <a:buChar char="●"/>
              <a:tabLst>
                <a:tab pos="485128" algn="l"/>
                <a:tab pos="485975" algn="l"/>
              </a:tabLst>
            </a:pPr>
            <a:r>
              <a:rPr lang="en-US" sz="1600" spc="-7" dirty="0">
                <a:cs typeface="Times New Roman"/>
              </a:rPr>
              <a:t>Those</a:t>
            </a:r>
            <a:r>
              <a:rPr lang="en-US" sz="1600" spc="-13" dirty="0">
                <a:cs typeface="Times New Roman"/>
              </a:rPr>
              <a:t> </a:t>
            </a:r>
            <a:r>
              <a:rPr lang="en-US" sz="1600" spc="-7" dirty="0">
                <a:cs typeface="Times New Roman"/>
              </a:rPr>
              <a:t>movies</a:t>
            </a:r>
            <a:r>
              <a:rPr lang="en-US" sz="1600" spc="-13" dirty="0">
                <a:cs typeface="Times New Roman"/>
              </a:rPr>
              <a:t> </a:t>
            </a:r>
            <a:r>
              <a:rPr lang="en-US" sz="1600" spc="-7" dirty="0">
                <a:cs typeface="Times New Roman"/>
              </a:rPr>
              <a:t>that</a:t>
            </a:r>
            <a:r>
              <a:rPr lang="en-US" sz="1600" spc="-13" dirty="0">
                <a:cs typeface="Times New Roman"/>
              </a:rPr>
              <a:t> </a:t>
            </a:r>
            <a:r>
              <a:rPr lang="en-US" sz="1600" dirty="0">
                <a:cs typeface="Times New Roman"/>
              </a:rPr>
              <a:t>have</a:t>
            </a:r>
            <a:r>
              <a:rPr lang="en-US" sz="1600" spc="-7" dirty="0">
                <a:cs typeface="Times New Roman"/>
              </a:rPr>
              <a:t> </a:t>
            </a:r>
            <a:r>
              <a:rPr lang="en-US" sz="1600" dirty="0">
                <a:cs typeface="Times New Roman"/>
              </a:rPr>
              <a:t>a</a:t>
            </a:r>
            <a:r>
              <a:rPr lang="en-US" sz="1600" spc="-13" dirty="0">
                <a:cs typeface="Times New Roman"/>
              </a:rPr>
              <a:t> </a:t>
            </a:r>
            <a:r>
              <a:rPr lang="en-US" sz="1600" dirty="0">
                <a:cs typeface="Times New Roman"/>
              </a:rPr>
              <a:t>rating</a:t>
            </a:r>
            <a:r>
              <a:rPr lang="en-US" sz="1600" spc="-7" dirty="0">
                <a:cs typeface="Times New Roman"/>
              </a:rPr>
              <a:t> </a:t>
            </a:r>
            <a:r>
              <a:rPr lang="en-US" sz="1600" dirty="0">
                <a:cs typeface="Times New Roman"/>
              </a:rPr>
              <a:t>of</a:t>
            </a:r>
            <a:r>
              <a:rPr lang="en-US" sz="1600" spc="-7" dirty="0">
                <a:cs typeface="Times New Roman"/>
              </a:rPr>
              <a:t> NC-17</a:t>
            </a:r>
            <a:r>
              <a:rPr lang="en-US" sz="1600" spc="-13" dirty="0">
                <a:cs typeface="Times New Roman"/>
              </a:rPr>
              <a:t> </a:t>
            </a:r>
            <a:r>
              <a:rPr lang="en-US" sz="1600" dirty="0">
                <a:cs typeface="Times New Roman"/>
              </a:rPr>
              <a:t>have</a:t>
            </a:r>
            <a:r>
              <a:rPr lang="en-US" sz="1600" spc="-7" dirty="0">
                <a:cs typeface="Times New Roman"/>
              </a:rPr>
              <a:t> the</a:t>
            </a:r>
            <a:r>
              <a:rPr lang="en-US" sz="1600" spc="-13" dirty="0">
                <a:cs typeface="Times New Roman"/>
              </a:rPr>
              <a:t> </a:t>
            </a:r>
            <a:r>
              <a:rPr lang="en-US" sz="1600" spc="-7" dirty="0">
                <a:cs typeface="Times New Roman"/>
              </a:rPr>
              <a:t>longest</a:t>
            </a:r>
            <a:r>
              <a:rPr lang="en-US" sz="1600" spc="-13" dirty="0">
                <a:cs typeface="Times New Roman"/>
              </a:rPr>
              <a:t> </a:t>
            </a:r>
            <a:r>
              <a:rPr lang="en-US" sz="1600" spc="-7" dirty="0">
                <a:cs typeface="Times New Roman"/>
              </a:rPr>
              <a:t>average</a:t>
            </a:r>
            <a:r>
              <a:rPr lang="en-US" sz="1600" spc="-13" dirty="0">
                <a:cs typeface="Times New Roman"/>
              </a:rPr>
              <a:t> </a:t>
            </a:r>
            <a:r>
              <a:rPr lang="en-US" sz="1600" dirty="0">
                <a:cs typeface="Times New Roman"/>
              </a:rPr>
              <a:t>duration.</a:t>
            </a:r>
          </a:p>
          <a:p>
            <a:pPr marL="485128" indent="-469042">
              <a:spcBef>
                <a:spcPts val="387"/>
              </a:spcBef>
              <a:buClr>
                <a:srgbClr val="212121"/>
              </a:buClr>
              <a:buFont typeface="Arial MT"/>
              <a:buChar char="●"/>
              <a:tabLst>
                <a:tab pos="485128" algn="l"/>
                <a:tab pos="485975" algn="l"/>
              </a:tabLst>
            </a:pPr>
            <a:endParaRPr lang="en-US" sz="1600" dirty="0">
              <a:cs typeface="Times New Roman"/>
            </a:endParaRPr>
          </a:p>
          <a:p>
            <a:pPr marL="485128" indent="-469042">
              <a:spcBef>
                <a:spcPts val="380"/>
              </a:spcBef>
              <a:buClr>
                <a:srgbClr val="212121"/>
              </a:buClr>
              <a:buFont typeface="Arial MT"/>
              <a:buChar char="●"/>
              <a:tabLst>
                <a:tab pos="485128" algn="l"/>
                <a:tab pos="485975" algn="l"/>
              </a:tabLst>
            </a:pPr>
            <a:r>
              <a:rPr lang="en-US" sz="1600" spc="-7" dirty="0">
                <a:cs typeface="Times New Roman"/>
              </a:rPr>
              <a:t>Whe</a:t>
            </a:r>
            <a:r>
              <a:rPr lang="en-US" sz="1600" dirty="0">
                <a:cs typeface="Times New Roman"/>
              </a:rPr>
              <a:t>n</a:t>
            </a:r>
            <a:r>
              <a:rPr lang="en-US" sz="1600" spc="-7" dirty="0">
                <a:cs typeface="Times New Roman"/>
              </a:rPr>
              <a:t> i</a:t>
            </a:r>
            <a:r>
              <a:rPr lang="en-US" sz="1600" dirty="0">
                <a:cs typeface="Times New Roman"/>
              </a:rPr>
              <a:t>t</a:t>
            </a:r>
            <a:r>
              <a:rPr lang="en-US" sz="1600" spc="-7" dirty="0">
                <a:cs typeface="Times New Roman"/>
              </a:rPr>
              <a:t> come</a:t>
            </a:r>
            <a:r>
              <a:rPr lang="en-US" sz="1600" dirty="0">
                <a:cs typeface="Times New Roman"/>
              </a:rPr>
              <a:t>s</a:t>
            </a:r>
            <a:r>
              <a:rPr lang="en-US" sz="1600" spc="-7" dirty="0">
                <a:cs typeface="Times New Roman"/>
              </a:rPr>
              <a:t> t</a:t>
            </a:r>
            <a:r>
              <a:rPr lang="en-US" sz="1600" dirty="0">
                <a:cs typeface="Times New Roman"/>
              </a:rPr>
              <a:t>o</a:t>
            </a:r>
            <a:r>
              <a:rPr lang="en-US" sz="1600" spc="-7" dirty="0">
                <a:cs typeface="Times New Roman"/>
              </a:rPr>
              <a:t> movie</a:t>
            </a:r>
            <a:r>
              <a:rPr lang="en-US" sz="1600" dirty="0">
                <a:cs typeface="Times New Roman"/>
              </a:rPr>
              <a:t>s</a:t>
            </a:r>
            <a:r>
              <a:rPr lang="en-US" sz="1600" spc="-7" dirty="0">
                <a:cs typeface="Times New Roman"/>
              </a:rPr>
              <a:t> </a:t>
            </a:r>
            <a:r>
              <a:rPr lang="en-US" sz="1600" dirty="0">
                <a:cs typeface="Times New Roman"/>
              </a:rPr>
              <a:t>having a</a:t>
            </a:r>
            <a:r>
              <a:rPr lang="en-US" sz="1600" spc="-47" dirty="0">
                <a:cs typeface="Times New Roman"/>
              </a:rPr>
              <a:t> </a:t>
            </a:r>
            <a:r>
              <a:rPr lang="en-US" sz="1600" spc="-7" dirty="0">
                <a:cs typeface="Times New Roman"/>
              </a:rPr>
              <a:t>T</a:t>
            </a:r>
            <a:r>
              <a:rPr lang="en-US" sz="1600" spc="-200" dirty="0">
                <a:cs typeface="Times New Roman"/>
              </a:rPr>
              <a:t>V</a:t>
            </a:r>
            <a:r>
              <a:rPr lang="en-US" sz="1600" dirty="0">
                <a:cs typeface="Times New Roman"/>
              </a:rPr>
              <a:t>-Y</a:t>
            </a:r>
            <a:r>
              <a:rPr lang="en-US" sz="1600" spc="-80" dirty="0">
                <a:cs typeface="Times New Roman"/>
              </a:rPr>
              <a:t> </a:t>
            </a:r>
            <a:r>
              <a:rPr lang="en-US" sz="1600" dirty="0">
                <a:cs typeface="Times New Roman"/>
              </a:rPr>
              <a:t>rating, </a:t>
            </a:r>
            <a:r>
              <a:rPr lang="en-US" sz="1600" spc="-7" dirty="0">
                <a:cs typeface="Times New Roman"/>
              </a:rPr>
              <a:t>the</a:t>
            </a:r>
            <a:r>
              <a:rPr lang="en-US" sz="1600" dirty="0">
                <a:cs typeface="Times New Roman"/>
              </a:rPr>
              <a:t>y</a:t>
            </a:r>
            <a:r>
              <a:rPr lang="en-US" sz="1600" spc="-7" dirty="0">
                <a:cs typeface="Times New Roman"/>
              </a:rPr>
              <a:t> </a:t>
            </a:r>
            <a:r>
              <a:rPr lang="en-US" sz="1600" dirty="0">
                <a:cs typeface="Times New Roman"/>
              </a:rPr>
              <a:t>have </a:t>
            </a:r>
            <a:r>
              <a:rPr lang="en-US" sz="1600" spc="-7" dirty="0">
                <a:cs typeface="Times New Roman"/>
              </a:rPr>
              <a:t>th</a:t>
            </a:r>
            <a:r>
              <a:rPr lang="en-US" sz="1600" dirty="0">
                <a:cs typeface="Times New Roman"/>
              </a:rPr>
              <a:t>e</a:t>
            </a:r>
            <a:r>
              <a:rPr lang="en-US" sz="1600" spc="-7" dirty="0">
                <a:cs typeface="Times New Roman"/>
              </a:rPr>
              <a:t> shortes</a:t>
            </a:r>
            <a:r>
              <a:rPr lang="en-US" sz="1600" dirty="0">
                <a:cs typeface="Times New Roman"/>
              </a:rPr>
              <a:t>t</a:t>
            </a:r>
            <a:r>
              <a:rPr lang="en-US" sz="1600" spc="-7" dirty="0">
                <a:cs typeface="Times New Roman"/>
              </a:rPr>
              <a:t> </a:t>
            </a:r>
            <a:r>
              <a:rPr lang="en-US" sz="1600" dirty="0">
                <a:cs typeface="Times New Roman"/>
              </a:rPr>
              <a:t>runtime on </a:t>
            </a:r>
            <a:r>
              <a:rPr lang="en-US" sz="1600" spc="-7" dirty="0">
                <a:cs typeface="Times New Roman"/>
              </a:rPr>
              <a:t>average</a:t>
            </a:r>
          </a:p>
          <a:p>
            <a:pPr marL="485128" indent="-469042">
              <a:spcBef>
                <a:spcPts val="380"/>
              </a:spcBef>
              <a:buClr>
                <a:srgbClr val="212121"/>
              </a:buClr>
              <a:buFont typeface="Arial MT"/>
              <a:buChar char="●"/>
              <a:tabLst>
                <a:tab pos="485128" algn="l"/>
                <a:tab pos="485975" algn="l"/>
              </a:tabLst>
            </a:pPr>
            <a:endParaRPr lang="en-US" sz="1000" dirty="0">
              <a:cs typeface="Times New Roman"/>
            </a:endParaRPr>
          </a:p>
          <a:p>
            <a:pPr marL="485128" indent="-469042">
              <a:spcBef>
                <a:spcPts val="387"/>
              </a:spcBef>
              <a:buFont typeface="Arial MT"/>
              <a:buChar char="●"/>
              <a:tabLst>
                <a:tab pos="485128" algn="l"/>
                <a:tab pos="485975" algn="l"/>
              </a:tabLst>
            </a:pPr>
            <a:r>
              <a:rPr lang="en-US" sz="1600" dirty="0">
                <a:cs typeface="Times New Roman"/>
              </a:rPr>
              <a:t>United</a:t>
            </a:r>
            <a:r>
              <a:rPr lang="en-US" sz="1600" spc="-13" dirty="0">
                <a:cs typeface="Times New Roman"/>
              </a:rPr>
              <a:t> </a:t>
            </a:r>
            <a:r>
              <a:rPr lang="en-US" sz="1600" spc="-7" dirty="0">
                <a:cs typeface="Times New Roman"/>
              </a:rPr>
              <a:t>States</a:t>
            </a:r>
            <a:r>
              <a:rPr lang="en-US" sz="1600" spc="-13" dirty="0">
                <a:cs typeface="Times New Roman"/>
              </a:rPr>
              <a:t> </a:t>
            </a:r>
            <a:r>
              <a:rPr lang="en-US" sz="1600" dirty="0">
                <a:cs typeface="Times New Roman"/>
              </a:rPr>
              <a:t>has</a:t>
            </a:r>
            <a:r>
              <a:rPr lang="en-US" sz="1600" spc="-7" dirty="0">
                <a:cs typeface="Times New Roman"/>
              </a:rPr>
              <a:t> the</a:t>
            </a:r>
            <a:r>
              <a:rPr lang="en-US" sz="1600" spc="-13" dirty="0">
                <a:cs typeface="Times New Roman"/>
              </a:rPr>
              <a:t> </a:t>
            </a:r>
            <a:r>
              <a:rPr lang="en-US" sz="1600" dirty="0">
                <a:cs typeface="Times New Roman"/>
              </a:rPr>
              <a:t>highest</a:t>
            </a:r>
            <a:r>
              <a:rPr lang="en-US" sz="1600" spc="-7" dirty="0">
                <a:cs typeface="Times New Roman"/>
              </a:rPr>
              <a:t> </a:t>
            </a:r>
            <a:r>
              <a:rPr lang="en-US" sz="1600" dirty="0">
                <a:cs typeface="Times New Roman"/>
              </a:rPr>
              <a:t>number</a:t>
            </a:r>
            <a:r>
              <a:rPr lang="en-US" sz="1600" spc="-7" dirty="0">
                <a:cs typeface="Times New Roman"/>
              </a:rPr>
              <a:t> </a:t>
            </a:r>
            <a:r>
              <a:rPr lang="en-US" sz="1600" dirty="0">
                <a:cs typeface="Times New Roman"/>
              </a:rPr>
              <a:t>of</a:t>
            </a:r>
            <a:r>
              <a:rPr lang="en-US" sz="1600" spc="-7" dirty="0">
                <a:cs typeface="Times New Roman"/>
              </a:rPr>
              <a:t> content</a:t>
            </a:r>
            <a:r>
              <a:rPr lang="en-US" sz="1600" spc="-13" dirty="0">
                <a:cs typeface="Times New Roman"/>
              </a:rPr>
              <a:t> </a:t>
            </a:r>
            <a:r>
              <a:rPr lang="en-US" sz="1600" dirty="0">
                <a:cs typeface="Times New Roman"/>
              </a:rPr>
              <a:t>on</a:t>
            </a:r>
            <a:r>
              <a:rPr lang="en-US" sz="1600" spc="-13" dirty="0">
                <a:cs typeface="Times New Roman"/>
              </a:rPr>
              <a:t> </a:t>
            </a:r>
            <a:r>
              <a:rPr lang="en-US" sz="1600" dirty="0">
                <a:cs typeface="Times New Roman"/>
              </a:rPr>
              <a:t>Netflix, followed</a:t>
            </a:r>
            <a:r>
              <a:rPr lang="en-US" sz="1600" spc="-7" dirty="0">
                <a:cs typeface="Times New Roman"/>
              </a:rPr>
              <a:t> </a:t>
            </a:r>
            <a:r>
              <a:rPr lang="en-US" sz="1600" dirty="0">
                <a:cs typeface="Times New Roman"/>
              </a:rPr>
              <a:t>by</a:t>
            </a:r>
            <a:r>
              <a:rPr lang="en-US" sz="1600" spc="-7" dirty="0">
                <a:cs typeface="Times New Roman"/>
              </a:rPr>
              <a:t> India</a:t>
            </a:r>
          </a:p>
          <a:p>
            <a:pPr marL="485128" indent="-469042">
              <a:spcBef>
                <a:spcPts val="387"/>
              </a:spcBef>
              <a:buFont typeface="Arial MT"/>
              <a:buChar char="●"/>
              <a:tabLst>
                <a:tab pos="485128" algn="l"/>
                <a:tab pos="485975" algn="l"/>
              </a:tabLst>
            </a:pPr>
            <a:endParaRPr lang="en-US" sz="1000" dirty="0">
              <a:cs typeface="Times New Roman"/>
            </a:endParaRPr>
          </a:p>
          <a:p>
            <a:pPr marL="485128" indent="-469042">
              <a:spcBef>
                <a:spcPts val="387"/>
              </a:spcBef>
              <a:buFont typeface="Arial MT"/>
              <a:buChar char="●"/>
              <a:tabLst>
                <a:tab pos="485128" algn="l"/>
                <a:tab pos="485975" algn="l"/>
              </a:tabLst>
            </a:pPr>
            <a:r>
              <a:rPr lang="en-US" sz="1600" spc="-7" dirty="0">
                <a:cs typeface="Times New Roman"/>
              </a:rPr>
              <a:t>India</a:t>
            </a:r>
            <a:r>
              <a:rPr lang="en-US" sz="1600" spc="-27" dirty="0">
                <a:cs typeface="Times New Roman"/>
              </a:rPr>
              <a:t> </a:t>
            </a:r>
            <a:r>
              <a:rPr lang="en-US" sz="1600" dirty="0">
                <a:cs typeface="Times New Roman"/>
              </a:rPr>
              <a:t>has</a:t>
            </a:r>
            <a:r>
              <a:rPr lang="en-US" sz="1600" spc="-13" dirty="0">
                <a:cs typeface="Times New Roman"/>
              </a:rPr>
              <a:t> the </a:t>
            </a:r>
            <a:r>
              <a:rPr lang="en-US" sz="1600" dirty="0">
                <a:cs typeface="Times New Roman"/>
              </a:rPr>
              <a:t>highest</a:t>
            </a:r>
            <a:r>
              <a:rPr lang="en-US" sz="1600" spc="-13" dirty="0">
                <a:cs typeface="Times New Roman"/>
              </a:rPr>
              <a:t> </a:t>
            </a:r>
            <a:r>
              <a:rPr lang="en-US" sz="1600" dirty="0">
                <a:cs typeface="Times New Roman"/>
              </a:rPr>
              <a:t>number</a:t>
            </a:r>
            <a:r>
              <a:rPr lang="en-US" sz="1600" spc="-13" dirty="0">
                <a:cs typeface="Times New Roman"/>
              </a:rPr>
              <a:t> </a:t>
            </a:r>
            <a:r>
              <a:rPr lang="en-US" sz="1600" dirty="0">
                <a:cs typeface="Times New Roman"/>
              </a:rPr>
              <a:t>of</a:t>
            </a:r>
            <a:r>
              <a:rPr lang="en-US" sz="1600" spc="-13" dirty="0">
                <a:cs typeface="Times New Roman"/>
              </a:rPr>
              <a:t> </a:t>
            </a:r>
            <a:r>
              <a:rPr lang="en-US" sz="1600" spc="-7" dirty="0">
                <a:cs typeface="Times New Roman"/>
              </a:rPr>
              <a:t>movies</a:t>
            </a:r>
            <a:r>
              <a:rPr lang="en-US" sz="1600" spc="-20" dirty="0">
                <a:cs typeface="Times New Roman"/>
              </a:rPr>
              <a:t> </a:t>
            </a:r>
            <a:r>
              <a:rPr lang="en-US" sz="1600" spc="-7" dirty="0">
                <a:cs typeface="Times New Roman"/>
              </a:rPr>
              <a:t>on</a:t>
            </a:r>
            <a:r>
              <a:rPr lang="en-US" sz="1600" spc="-20" dirty="0">
                <a:cs typeface="Times New Roman"/>
              </a:rPr>
              <a:t> </a:t>
            </a:r>
            <a:r>
              <a:rPr lang="en-US" sz="1600" dirty="0">
                <a:cs typeface="Times New Roman"/>
              </a:rPr>
              <a:t>Netflix.</a:t>
            </a:r>
          </a:p>
          <a:p>
            <a:pPr marL="485128" indent="-469042">
              <a:spcBef>
                <a:spcPts val="387"/>
              </a:spcBef>
              <a:buFont typeface="Arial MT"/>
              <a:buChar char="●"/>
              <a:tabLst>
                <a:tab pos="485128" algn="l"/>
                <a:tab pos="485975" algn="l"/>
              </a:tabLst>
            </a:pPr>
            <a:endParaRPr lang="en-US" sz="1000" dirty="0">
              <a:cs typeface="Times New Roman"/>
            </a:endParaRPr>
          </a:p>
          <a:p>
            <a:pPr marL="485128" marR="6773" indent="-469042">
              <a:lnSpc>
                <a:spcPct val="114999"/>
              </a:lnSpc>
              <a:buFont typeface="Arial MT"/>
              <a:buChar char="●"/>
              <a:tabLst>
                <a:tab pos="485128" algn="l"/>
                <a:tab pos="485975" algn="l"/>
              </a:tabLst>
            </a:pPr>
            <a:r>
              <a:rPr lang="en-US" sz="1600" dirty="0">
                <a:cs typeface="Times New Roman"/>
              </a:rPr>
              <a:t>30%</a:t>
            </a:r>
            <a:r>
              <a:rPr lang="en-US" sz="1600" spc="267" dirty="0">
                <a:cs typeface="Times New Roman"/>
              </a:rPr>
              <a:t> of </a:t>
            </a:r>
            <a:r>
              <a:rPr lang="en-US" sz="1600" spc="-7" dirty="0">
                <a:cs typeface="Times New Roman"/>
              </a:rPr>
              <a:t>movies</a:t>
            </a:r>
            <a:r>
              <a:rPr lang="en-US" sz="1600" spc="260" dirty="0">
                <a:cs typeface="Times New Roman"/>
              </a:rPr>
              <a:t> are </a:t>
            </a:r>
            <a:r>
              <a:rPr lang="en-US" sz="1600" dirty="0">
                <a:cs typeface="Times New Roman"/>
              </a:rPr>
              <a:t>released</a:t>
            </a:r>
            <a:r>
              <a:rPr lang="en-US" sz="1600" spc="267" dirty="0">
                <a:cs typeface="Times New Roman"/>
              </a:rPr>
              <a:t> </a:t>
            </a:r>
            <a:r>
              <a:rPr lang="en-US" sz="1600" dirty="0">
                <a:cs typeface="Times New Roman"/>
              </a:rPr>
              <a:t>on</a:t>
            </a:r>
            <a:r>
              <a:rPr lang="en-US" sz="1600" spc="267" dirty="0">
                <a:cs typeface="Times New Roman"/>
              </a:rPr>
              <a:t> </a:t>
            </a:r>
            <a:r>
              <a:rPr lang="en-US" sz="1600" spc="-7" dirty="0">
                <a:cs typeface="Times New Roman"/>
              </a:rPr>
              <a:t>Netflix.</a:t>
            </a:r>
            <a:r>
              <a:rPr lang="en-US" sz="1600" spc="267" dirty="0">
                <a:cs typeface="Times New Roman"/>
              </a:rPr>
              <a:t> And </a:t>
            </a:r>
            <a:r>
              <a:rPr lang="en-US" sz="1600" dirty="0">
                <a:cs typeface="Times New Roman"/>
              </a:rPr>
              <a:t>70%</a:t>
            </a:r>
            <a:r>
              <a:rPr lang="en-US" sz="1600" spc="267" dirty="0">
                <a:cs typeface="Times New Roman"/>
              </a:rPr>
              <a:t> of them are </a:t>
            </a:r>
            <a:r>
              <a:rPr lang="en-US" sz="1600" spc="-7" dirty="0">
                <a:cs typeface="Times New Roman"/>
              </a:rPr>
              <a:t>added</a:t>
            </a:r>
            <a:r>
              <a:rPr lang="en-US" sz="1600" spc="260" dirty="0">
                <a:cs typeface="Times New Roman"/>
              </a:rPr>
              <a:t> </a:t>
            </a:r>
            <a:r>
              <a:rPr lang="en-US" sz="1600" dirty="0">
                <a:cs typeface="Times New Roman"/>
              </a:rPr>
              <a:t>on</a:t>
            </a:r>
            <a:r>
              <a:rPr lang="en-US" sz="1600" spc="267" dirty="0">
                <a:cs typeface="Times New Roman"/>
              </a:rPr>
              <a:t> </a:t>
            </a:r>
            <a:r>
              <a:rPr lang="en-US" sz="1600" spc="-7" dirty="0">
                <a:cs typeface="Times New Roman"/>
              </a:rPr>
              <a:t>Netflix</a:t>
            </a:r>
            <a:r>
              <a:rPr lang="en-US" sz="1600" spc="267" dirty="0">
                <a:cs typeface="Times New Roman"/>
              </a:rPr>
              <a:t> and </a:t>
            </a:r>
            <a:r>
              <a:rPr lang="en-US" sz="1600" spc="-7" dirty="0">
                <a:cs typeface="Times New Roman"/>
              </a:rPr>
              <a:t>were</a:t>
            </a:r>
            <a:r>
              <a:rPr lang="en-US" sz="1600" spc="267" dirty="0">
                <a:cs typeface="Times New Roman"/>
              </a:rPr>
              <a:t> </a:t>
            </a:r>
            <a:r>
              <a:rPr lang="en-US" sz="1600" dirty="0">
                <a:cs typeface="Times New Roman"/>
              </a:rPr>
              <a:t>released</a:t>
            </a:r>
            <a:r>
              <a:rPr lang="en-US" sz="1600" spc="267" dirty="0">
                <a:cs typeface="Times New Roman"/>
              </a:rPr>
              <a:t> </a:t>
            </a:r>
            <a:r>
              <a:rPr lang="en-US" sz="1600" spc="-7" dirty="0">
                <a:cs typeface="Times New Roman"/>
              </a:rPr>
              <a:t>earlier</a:t>
            </a:r>
            <a:r>
              <a:rPr lang="en-US" sz="1600" spc="260" dirty="0">
                <a:cs typeface="Times New Roman"/>
              </a:rPr>
              <a:t> </a:t>
            </a:r>
            <a:r>
              <a:rPr lang="en-US" sz="1600" dirty="0">
                <a:cs typeface="Times New Roman"/>
              </a:rPr>
              <a:t>in a </a:t>
            </a:r>
            <a:r>
              <a:rPr lang="en-US" sz="1600" spc="-7" dirty="0">
                <a:cs typeface="Times New Roman"/>
              </a:rPr>
              <a:t>different mode.</a:t>
            </a:r>
            <a:endParaRPr lang="en-US" sz="1600" dirty="0"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576534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197F046A-7911-3E0E-7D88-A57CF0028A0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Email: md.codekamran98@gmail.com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A63CC359-8A44-9313-ADA5-3E961D2CC84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dirty="0"/>
              <a:t>MD KAMRAN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3DB2DABA-9EFA-FC6D-50D6-0493014B4A51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/>
              <a:t>GitHub Link:</a:t>
            </a:r>
          </a:p>
          <a:p>
            <a:r>
              <a:rPr lang="en-US" dirty="0"/>
              <a:t>https://github.com/md-kamran98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8F648E53-A674-2192-7737-52A353F09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3CB8CCA-12BB-7FFC-0E40-DC365D3CF75C}"/>
              </a:ext>
            </a:extLst>
          </p:cNvPr>
          <p:cNvSpPr/>
          <p:nvPr/>
        </p:nvSpPr>
        <p:spPr>
          <a:xfrm>
            <a:off x="3168365" y="1561349"/>
            <a:ext cx="5972606" cy="124649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75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Thank You</a:t>
            </a:r>
            <a:endParaRPr lang="en-IN" sz="75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F04FE30-9C2A-787F-B087-0FF6BA92B816}"/>
              </a:ext>
            </a:extLst>
          </p:cNvPr>
          <p:cNvSpPr/>
          <p:nvPr/>
        </p:nvSpPr>
        <p:spPr>
          <a:xfrm>
            <a:off x="4249947" y="5405753"/>
            <a:ext cx="380944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Alma Better</a:t>
            </a:r>
            <a:endParaRPr lang="en-IN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pic>
        <p:nvPicPr>
          <p:cNvPr id="9" name="Graphic 8" descr="Male profile">
            <a:extLst>
              <a:ext uri="{FF2B5EF4-FFF2-40B4-BE49-F238E27FC236}">
                <a16:creationId xmlns:a16="http://schemas.microsoft.com/office/drawing/2014/main" id="{BB46F152-72E2-8BC6-2A4B-8E6904570A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82727" y="3365284"/>
            <a:ext cx="622884" cy="622884"/>
          </a:xfrm>
          <a:prstGeom prst="rect">
            <a:avLst/>
          </a:prstGeom>
        </p:spPr>
      </p:pic>
      <p:pic>
        <p:nvPicPr>
          <p:cNvPr id="13" name="Graphic 12" descr="Email">
            <a:extLst>
              <a:ext uri="{FF2B5EF4-FFF2-40B4-BE49-F238E27FC236}">
                <a16:creationId xmlns:a16="http://schemas.microsoft.com/office/drawing/2014/main" id="{0C7C5F2C-31C7-FD88-6F36-550839728F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507190" y="3053842"/>
            <a:ext cx="622884" cy="622884"/>
          </a:xfrm>
          <a:prstGeom prst="rect">
            <a:avLst/>
          </a:prstGeom>
        </p:spPr>
      </p:pic>
      <p:pic>
        <p:nvPicPr>
          <p:cNvPr id="15" name="Graphic 14" descr="Internet">
            <a:extLst>
              <a:ext uri="{FF2B5EF4-FFF2-40B4-BE49-F238E27FC236}">
                <a16:creationId xmlns:a16="http://schemas.microsoft.com/office/drawing/2014/main" id="{2D2F655C-03EE-ACD3-C52F-4539305AC64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038229" y="2984564"/>
            <a:ext cx="761440" cy="761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182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9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0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0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1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1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1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16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2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2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2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2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3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6" dur="2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88B602-45F8-1E63-464A-0A72CEBD0CD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025623" y="2483225"/>
            <a:ext cx="6917106" cy="1757082"/>
          </a:xfrm>
        </p:spPr>
        <p:txBody>
          <a:bodyPr/>
          <a:lstStyle/>
          <a:p>
            <a:r>
              <a:rPr lang="en-US" sz="1500" spc="220" dirty="0">
                <a:cs typeface="Times New Roman"/>
              </a:rPr>
              <a:t>Netﬂix</a:t>
            </a:r>
            <a:r>
              <a:rPr lang="en-US" sz="1500" spc="-33" dirty="0">
                <a:cs typeface="Times New Roman"/>
              </a:rPr>
              <a:t> </a:t>
            </a:r>
            <a:r>
              <a:rPr lang="en-US" sz="1500" spc="180" dirty="0">
                <a:cs typeface="Times New Roman"/>
              </a:rPr>
              <a:t>is</a:t>
            </a:r>
            <a:r>
              <a:rPr lang="en-US" sz="1500" spc="-33" dirty="0">
                <a:cs typeface="Times New Roman"/>
              </a:rPr>
              <a:t> </a:t>
            </a:r>
            <a:r>
              <a:rPr lang="en-US" sz="1500" spc="247" dirty="0">
                <a:cs typeface="Times New Roman"/>
              </a:rPr>
              <a:t>a</a:t>
            </a:r>
            <a:r>
              <a:rPr lang="en-US" sz="1500" spc="-27" dirty="0">
                <a:cs typeface="Times New Roman"/>
              </a:rPr>
              <a:t> </a:t>
            </a:r>
            <a:r>
              <a:rPr lang="en-US" sz="1500" spc="260" dirty="0">
                <a:cs typeface="Times New Roman"/>
              </a:rPr>
              <a:t>media</a:t>
            </a:r>
            <a:r>
              <a:rPr lang="en-US" sz="1500" spc="-33" dirty="0">
                <a:cs typeface="Times New Roman"/>
              </a:rPr>
              <a:t> </a:t>
            </a:r>
            <a:r>
              <a:rPr lang="en-US" sz="1500" spc="227" dirty="0">
                <a:cs typeface="Times New Roman"/>
              </a:rPr>
              <a:t>distribution</a:t>
            </a:r>
            <a:r>
              <a:rPr lang="en-US" sz="1500" spc="-27" dirty="0">
                <a:cs typeface="Times New Roman"/>
              </a:rPr>
              <a:t> </a:t>
            </a:r>
            <a:r>
              <a:rPr lang="en-US" sz="1500" spc="233" dirty="0">
                <a:cs typeface="Times New Roman"/>
              </a:rPr>
              <a:t>company.</a:t>
            </a:r>
            <a:r>
              <a:rPr lang="en-US" sz="1500" spc="-33" dirty="0">
                <a:cs typeface="Times New Roman"/>
              </a:rPr>
              <a:t> </a:t>
            </a:r>
            <a:r>
              <a:rPr lang="en-US" sz="1500" spc="207" dirty="0">
                <a:cs typeface="Times New Roman"/>
              </a:rPr>
              <a:t>It</a:t>
            </a:r>
            <a:r>
              <a:rPr lang="en-US" sz="1500" spc="-27" dirty="0">
                <a:cs typeface="Times New Roman"/>
              </a:rPr>
              <a:t> </a:t>
            </a:r>
            <a:r>
              <a:rPr lang="en-US" sz="1500" spc="253" dirty="0">
                <a:cs typeface="Times New Roman"/>
              </a:rPr>
              <a:t>started</a:t>
            </a:r>
            <a:r>
              <a:rPr lang="en-US" sz="1500" spc="-33" dirty="0">
                <a:cs typeface="Times New Roman"/>
              </a:rPr>
              <a:t> </a:t>
            </a:r>
            <a:r>
              <a:rPr lang="en-US" sz="1500" spc="240" dirty="0">
                <a:cs typeface="Times New Roman"/>
              </a:rPr>
              <a:t>with  </a:t>
            </a:r>
            <a:r>
              <a:rPr lang="en-US" sz="1500" spc="13" dirty="0">
                <a:cs typeface="Times New Roman"/>
              </a:rPr>
              <a:t>DVD</a:t>
            </a:r>
            <a:r>
              <a:rPr lang="en-US" sz="1500" spc="-33" dirty="0">
                <a:cs typeface="Times New Roman"/>
              </a:rPr>
              <a:t> </a:t>
            </a:r>
            <a:r>
              <a:rPr lang="en-US" sz="1500" spc="227" dirty="0">
                <a:cs typeface="Times New Roman"/>
              </a:rPr>
              <a:t>distribution</a:t>
            </a:r>
            <a:r>
              <a:rPr lang="en-US" sz="1500" spc="-27" dirty="0">
                <a:cs typeface="Times New Roman"/>
              </a:rPr>
              <a:t> </a:t>
            </a:r>
            <a:r>
              <a:rPr lang="en-US" sz="1500" spc="167" dirty="0">
                <a:cs typeface="Times New Roman"/>
              </a:rPr>
              <a:t>via</a:t>
            </a:r>
            <a:r>
              <a:rPr lang="en-US" sz="1500" spc="-27" dirty="0">
                <a:cs typeface="Times New Roman"/>
              </a:rPr>
              <a:t> </a:t>
            </a:r>
            <a:r>
              <a:rPr lang="en-US" sz="1500" spc="220" dirty="0">
                <a:cs typeface="Times New Roman"/>
              </a:rPr>
              <a:t>mail</a:t>
            </a:r>
            <a:r>
              <a:rPr lang="en-US" sz="1500" spc="-27" dirty="0">
                <a:cs typeface="Times New Roman"/>
              </a:rPr>
              <a:t> </a:t>
            </a:r>
            <a:r>
              <a:rPr lang="en-US" sz="1500" spc="260" dirty="0">
                <a:cs typeface="Times New Roman"/>
              </a:rPr>
              <a:t>but</a:t>
            </a:r>
            <a:r>
              <a:rPr lang="en-US" sz="1500" spc="-33" dirty="0">
                <a:cs typeface="Times New Roman"/>
              </a:rPr>
              <a:t> </a:t>
            </a:r>
            <a:r>
              <a:rPr lang="en-US" sz="1500" spc="272" dirty="0">
                <a:cs typeface="Times New Roman"/>
              </a:rPr>
              <a:t>has</a:t>
            </a:r>
            <a:r>
              <a:rPr lang="en-US" sz="1500" spc="-27" dirty="0">
                <a:cs typeface="Times New Roman"/>
              </a:rPr>
              <a:t> </a:t>
            </a:r>
            <a:r>
              <a:rPr lang="en-US" sz="1500" spc="187" dirty="0">
                <a:cs typeface="Times New Roman"/>
              </a:rPr>
              <a:t>evolved</a:t>
            </a:r>
            <a:r>
              <a:rPr lang="en-US" sz="1500" spc="-27" dirty="0">
                <a:cs typeface="Times New Roman"/>
              </a:rPr>
              <a:t> </a:t>
            </a:r>
            <a:r>
              <a:rPr lang="en-US" sz="1500" spc="220" dirty="0">
                <a:cs typeface="Times New Roman"/>
              </a:rPr>
              <a:t>substantially </a:t>
            </a:r>
            <a:r>
              <a:rPr lang="en-US" sz="1500" spc="213" dirty="0">
                <a:cs typeface="Times New Roman"/>
              </a:rPr>
              <a:t>over</a:t>
            </a:r>
            <a:r>
              <a:rPr lang="en-US" sz="1500" spc="-40" dirty="0">
                <a:cs typeface="Times New Roman"/>
              </a:rPr>
              <a:t> </a:t>
            </a:r>
            <a:r>
              <a:rPr lang="en-US" sz="1500" spc="272" dirty="0">
                <a:cs typeface="Times New Roman"/>
              </a:rPr>
              <a:t>the</a:t>
            </a:r>
            <a:r>
              <a:rPr lang="en-US" sz="1500" spc="-33" dirty="0">
                <a:cs typeface="Times New Roman"/>
              </a:rPr>
              <a:t> </a:t>
            </a:r>
            <a:r>
              <a:rPr lang="en-US" sz="1500" spc="227" dirty="0">
                <a:cs typeface="Times New Roman"/>
              </a:rPr>
              <a:t>course</a:t>
            </a:r>
            <a:r>
              <a:rPr lang="en-US" sz="1500" spc="-33" dirty="0">
                <a:cs typeface="Times New Roman"/>
              </a:rPr>
              <a:t> </a:t>
            </a:r>
            <a:r>
              <a:rPr lang="en-US" sz="1500" spc="187" dirty="0">
                <a:cs typeface="Times New Roman"/>
              </a:rPr>
              <a:t>of</a:t>
            </a:r>
            <a:r>
              <a:rPr lang="en-US" sz="1500" spc="-33" dirty="0">
                <a:cs typeface="Times New Roman"/>
              </a:rPr>
              <a:t> </a:t>
            </a:r>
            <a:r>
              <a:rPr lang="en-US" sz="1500" spc="213" dirty="0">
                <a:cs typeface="Times New Roman"/>
              </a:rPr>
              <a:t>its</a:t>
            </a:r>
            <a:r>
              <a:rPr lang="en-US" sz="1500" spc="-33" dirty="0">
                <a:cs typeface="Times New Roman"/>
              </a:rPr>
              <a:t> </a:t>
            </a:r>
            <a:r>
              <a:rPr lang="en-US" sz="1500" spc="200" dirty="0">
                <a:cs typeface="Times New Roman"/>
              </a:rPr>
              <a:t>existence.</a:t>
            </a:r>
            <a:r>
              <a:rPr lang="en-US" sz="1500" spc="-40" dirty="0">
                <a:cs typeface="Times New Roman"/>
              </a:rPr>
              <a:t> </a:t>
            </a:r>
            <a:r>
              <a:rPr lang="en-US" sz="1500" spc="207" dirty="0">
                <a:cs typeface="Times New Roman"/>
              </a:rPr>
              <a:t>Today,</a:t>
            </a:r>
            <a:r>
              <a:rPr lang="en-US" sz="1500" spc="-33" dirty="0">
                <a:cs typeface="Times New Roman"/>
              </a:rPr>
              <a:t> </a:t>
            </a:r>
            <a:r>
              <a:rPr lang="en-US" sz="1500" spc="220" dirty="0">
                <a:cs typeface="Times New Roman"/>
              </a:rPr>
              <a:t>Netﬂix</a:t>
            </a:r>
            <a:r>
              <a:rPr lang="en-US" sz="1500" spc="-33" dirty="0">
                <a:cs typeface="Times New Roman"/>
              </a:rPr>
              <a:t> </a:t>
            </a:r>
            <a:r>
              <a:rPr lang="en-US" sz="1500" spc="180" dirty="0">
                <a:cs typeface="Times New Roman"/>
              </a:rPr>
              <a:t>is</a:t>
            </a:r>
            <a:r>
              <a:rPr lang="en-US" sz="1500" spc="-33" dirty="0">
                <a:cs typeface="Times New Roman"/>
              </a:rPr>
              <a:t> </a:t>
            </a:r>
            <a:r>
              <a:rPr lang="en-US" sz="1500" spc="213" dirty="0">
                <a:cs typeface="Times New Roman"/>
              </a:rPr>
              <a:t>focused </a:t>
            </a:r>
            <a:r>
              <a:rPr lang="en-US" sz="1500" spc="287" dirty="0">
                <a:cs typeface="Times New Roman"/>
              </a:rPr>
              <a:t>on</a:t>
            </a:r>
            <a:r>
              <a:rPr lang="en-US" sz="1500" spc="-33" dirty="0">
                <a:cs typeface="Times New Roman"/>
              </a:rPr>
              <a:t> </a:t>
            </a:r>
            <a:r>
              <a:rPr lang="en-US" sz="1500" spc="267" dirty="0">
                <a:cs typeface="Times New Roman"/>
              </a:rPr>
              <a:t>streaming</a:t>
            </a:r>
            <a:r>
              <a:rPr lang="en-US" sz="1500" spc="-33" dirty="0">
                <a:cs typeface="Times New Roman"/>
              </a:rPr>
              <a:t> </a:t>
            </a:r>
            <a:r>
              <a:rPr lang="en-US" sz="1500" spc="160" dirty="0">
                <a:cs typeface="Times New Roman"/>
              </a:rPr>
              <a:t>video.</a:t>
            </a:r>
            <a:r>
              <a:rPr lang="en-US" sz="1500" spc="-33" dirty="0">
                <a:cs typeface="Times New Roman"/>
              </a:rPr>
              <a:t> </a:t>
            </a:r>
            <a:r>
              <a:rPr lang="en-US" sz="1500" spc="247" dirty="0">
                <a:cs typeface="Times New Roman"/>
              </a:rPr>
              <a:t>Some</a:t>
            </a:r>
            <a:r>
              <a:rPr lang="en-US" sz="1500" spc="-33" dirty="0">
                <a:cs typeface="Times New Roman"/>
              </a:rPr>
              <a:t> </a:t>
            </a:r>
            <a:r>
              <a:rPr lang="en-US" sz="1500" spc="187" dirty="0">
                <a:cs typeface="Times New Roman"/>
              </a:rPr>
              <a:t>of</a:t>
            </a:r>
            <a:r>
              <a:rPr lang="en-US" sz="1500" spc="-27" dirty="0">
                <a:cs typeface="Times New Roman"/>
              </a:rPr>
              <a:t> </a:t>
            </a:r>
            <a:r>
              <a:rPr lang="en-US" sz="1500" spc="213" dirty="0">
                <a:cs typeface="Times New Roman"/>
              </a:rPr>
              <a:t>its</a:t>
            </a:r>
            <a:r>
              <a:rPr lang="en-US" sz="1500" spc="-33" dirty="0">
                <a:cs typeface="Times New Roman"/>
              </a:rPr>
              <a:t> </a:t>
            </a:r>
            <a:r>
              <a:rPr lang="en-US" sz="1500" spc="260" dirty="0">
                <a:cs typeface="Times New Roman"/>
              </a:rPr>
              <a:t>content</a:t>
            </a:r>
            <a:r>
              <a:rPr lang="en-US" sz="1500" spc="-33" dirty="0">
                <a:cs typeface="Times New Roman"/>
              </a:rPr>
              <a:t> </a:t>
            </a:r>
            <a:r>
              <a:rPr lang="en-US" sz="1500" spc="180" dirty="0">
                <a:cs typeface="Times New Roman"/>
              </a:rPr>
              <a:t>is</a:t>
            </a:r>
            <a:r>
              <a:rPr lang="en-US" sz="1500" spc="-33" dirty="0">
                <a:cs typeface="Times New Roman"/>
              </a:rPr>
              <a:t> </a:t>
            </a:r>
            <a:r>
              <a:rPr lang="en-US" sz="1500" spc="200" dirty="0">
                <a:cs typeface="Times New Roman"/>
              </a:rPr>
              <a:t>licensed,</a:t>
            </a:r>
            <a:r>
              <a:rPr lang="en-US" sz="1500" spc="-33" dirty="0">
                <a:cs typeface="Times New Roman"/>
              </a:rPr>
              <a:t> </a:t>
            </a:r>
            <a:r>
              <a:rPr lang="en-US" sz="1500" spc="280" dirty="0">
                <a:cs typeface="Times New Roman"/>
              </a:rPr>
              <a:t>and </a:t>
            </a:r>
            <a:r>
              <a:rPr lang="en-US" sz="1500" spc="287" dirty="0">
                <a:cs typeface="Times New Roman"/>
              </a:rPr>
              <a:t>some</a:t>
            </a:r>
            <a:r>
              <a:rPr lang="en-US" sz="1500" spc="-40" dirty="0">
                <a:cs typeface="Times New Roman"/>
              </a:rPr>
              <a:t> </a:t>
            </a:r>
            <a:r>
              <a:rPr lang="en-US" sz="1500" spc="187" dirty="0">
                <a:cs typeface="Times New Roman"/>
              </a:rPr>
              <a:t>of</a:t>
            </a:r>
            <a:r>
              <a:rPr lang="en-US" sz="1500" spc="-33" dirty="0">
                <a:cs typeface="Times New Roman"/>
              </a:rPr>
              <a:t> </a:t>
            </a:r>
            <a:r>
              <a:rPr lang="en-US" sz="1500" spc="272" dirty="0">
                <a:cs typeface="Times New Roman"/>
              </a:rPr>
              <a:t>the</a:t>
            </a:r>
            <a:r>
              <a:rPr lang="en-US" sz="1500" spc="-33" dirty="0">
                <a:cs typeface="Times New Roman"/>
              </a:rPr>
              <a:t> </a:t>
            </a:r>
            <a:r>
              <a:rPr lang="en-US" sz="1500" spc="260" dirty="0">
                <a:cs typeface="Times New Roman"/>
              </a:rPr>
              <a:t>content</a:t>
            </a:r>
            <a:r>
              <a:rPr lang="en-US" sz="1500" spc="-33" dirty="0">
                <a:cs typeface="Times New Roman"/>
              </a:rPr>
              <a:t> </a:t>
            </a:r>
            <a:r>
              <a:rPr lang="en-US" sz="1500" spc="180" dirty="0">
                <a:cs typeface="Times New Roman"/>
              </a:rPr>
              <a:t>is</a:t>
            </a:r>
            <a:r>
              <a:rPr lang="en-US" sz="1500" spc="-33" dirty="0">
                <a:cs typeface="Times New Roman"/>
              </a:rPr>
              <a:t> </a:t>
            </a:r>
            <a:r>
              <a:rPr lang="en-US" sz="1500" spc="240" dirty="0">
                <a:cs typeface="Times New Roman"/>
              </a:rPr>
              <a:t>produced</a:t>
            </a:r>
            <a:r>
              <a:rPr lang="en-US" sz="1500" spc="-33" dirty="0">
                <a:cs typeface="Times New Roman"/>
              </a:rPr>
              <a:t> </a:t>
            </a:r>
            <a:r>
              <a:rPr lang="en-US" sz="1500" spc="267" dirty="0">
                <a:cs typeface="Times New Roman"/>
              </a:rPr>
              <a:t>in-house.</a:t>
            </a:r>
            <a:endParaRPr lang="en-US" sz="1500" dirty="0">
              <a:cs typeface="Times New Roman"/>
            </a:endParaRPr>
          </a:p>
          <a:p>
            <a:endParaRPr lang="en-IN" sz="15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8EEF3A-39F3-6FDE-BFF5-944402D9BC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B5D075C6-0B5A-1CFB-B165-C3A54D599D47}"/>
              </a:ext>
            </a:extLst>
          </p:cNvPr>
          <p:cNvSpPr txBox="1">
            <a:spLocks/>
          </p:cNvSpPr>
          <p:nvPr/>
        </p:nvSpPr>
        <p:spPr>
          <a:xfrm>
            <a:off x="997182" y="4240307"/>
            <a:ext cx="6917106" cy="17929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4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accent3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933" marR="420783" indent="63498">
              <a:lnSpc>
                <a:spcPct val="114999"/>
              </a:lnSpc>
              <a:spcBef>
                <a:spcPts val="1600"/>
              </a:spcBef>
            </a:pPr>
            <a:r>
              <a:rPr lang="en-US" sz="1500" spc="220" dirty="0">
                <a:cs typeface="Times New Roman"/>
              </a:rPr>
              <a:t>Netﬂix </a:t>
            </a:r>
            <a:r>
              <a:rPr lang="en-US" sz="1500" spc="193" dirty="0">
                <a:cs typeface="Times New Roman"/>
              </a:rPr>
              <a:t>originally </a:t>
            </a:r>
            <a:r>
              <a:rPr lang="en-US" sz="1500" spc="213" dirty="0">
                <a:cs typeface="Times New Roman"/>
              </a:rPr>
              <a:t>focused </a:t>
            </a:r>
            <a:r>
              <a:rPr lang="en-US" sz="1500" spc="287" dirty="0">
                <a:cs typeface="Times New Roman"/>
              </a:rPr>
              <a:t>on </a:t>
            </a:r>
            <a:r>
              <a:rPr lang="en-US" sz="1500" spc="227" dirty="0">
                <a:cs typeface="Times New Roman"/>
              </a:rPr>
              <a:t>movies, </a:t>
            </a:r>
            <a:r>
              <a:rPr lang="en-US" sz="1500" spc="260" dirty="0">
                <a:cs typeface="Times New Roman"/>
              </a:rPr>
              <a:t>but </a:t>
            </a:r>
            <a:r>
              <a:rPr lang="en-US" sz="1500" spc="233" dirty="0">
                <a:cs typeface="Times New Roman"/>
              </a:rPr>
              <a:t>today </a:t>
            </a:r>
            <a:r>
              <a:rPr lang="en-US" sz="1500" spc="200" dirty="0">
                <a:cs typeface="Times New Roman"/>
              </a:rPr>
              <a:t>television </a:t>
            </a:r>
            <a:r>
              <a:rPr lang="en-US" sz="1500" spc="260" dirty="0">
                <a:cs typeface="Times New Roman"/>
              </a:rPr>
              <a:t>shows </a:t>
            </a:r>
            <a:r>
              <a:rPr lang="en-US" sz="1500" spc="240" dirty="0">
                <a:cs typeface="Times New Roman"/>
              </a:rPr>
              <a:t>are </a:t>
            </a:r>
            <a:r>
              <a:rPr lang="en-US" sz="1500" spc="213" dirty="0">
                <a:cs typeface="Times New Roman"/>
              </a:rPr>
              <a:t>probably </a:t>
            </a:r>
            <a:r>
              <a:rPr lang="en-US" sz="1500" spc="272" dirty="0">
                <a:cs typeface="Times New Roman"/>
              </a:rPr>
              <a:t>the </a:t>
            </a:r>
            <a:r>
              <a:rPr lang="en-US" sz="1500" spc="293" dirty="0">
                <a:cs typeface="Times New Roman"/>
              </a:rPr>
              <a:t>more </a:t>
            </a:r>
            <a:r>
              <a:rPr lang="en-US" sz="1500" spc="313" dirty="0">
                <a:cs typeface="Times New Roman"/>
              </a:rPr>
              <a:t>common </a:t>
            </a:r>
            <a:r>
              <a:rPr lang="en-US" sz="1500" spc="233" dirty="0">
                <a:cs typeface="Times New Roman"/>
              </a:rPr>
              <a:t>format.</a:t>
            </a:r>
            <a:r>
              <a:rPr lang="en-US" sz="1500" spc="-33" dirty="0">
                <a:cs typeface="Times New Roman"/>
              </a:rPr>
              <a:t> </a:t>
            </a:r>
            <a:r>
              <a:rPr lang="en-US" sz="1500" spc="220" dirty="0">
                <a:cs typeface="Times New Roman"/>
              </a:rPr>
              <a:t>Netﬂix</a:t>
            </a:r>
            <a:r>
              <a:rPr lang="en-US" sz="1500" spc="-27" dirty="0">
                <a:cs typeface="Times New Roman"/>
              </a:rPr>
              <a:t> </a:t>
            </a:r>
            <a:r>
              <a:rPr lang="en-US" sz="1500" spc="240" dirty="0">
                <a:cs typeface="Times New Roman"/>
              </a:rPr>
              <a:t>works</a:t>
            </a:r>
            <a:r>
              <a:rPr lang="en-US" sz="1500" spc="-27" dirty="0">
                <a:cs typeface="Times New Roman"/>
              </a:rPr>
              <a:t> </a:t>
            </a:r>
            <a:r>
              <a:rPr lang="en-US" sz="1500" spc="287" dirty="0">
                <a:cs typeface="Times New Roman"/>
              </a:rPr>
              <a:t>on</a:t>
            </a:r>
            <a:r>
              <a:rPr lang="en-US" sz="1500" spc="-27" dirty="0">
                <a:cs typeface="Times New Roman"/>
              </a:rPr>
              <a:t> </a:t>
            </a:r>
            <a:r>
              <a:rPr lang="en-US" sz="1500" spc="247" dirty="0">
                <a:cs typeface="Times New Roman"/>
              </a:rPr>
              <a:t>a</a:t>
            </a:r>
            <a:r>
              <a:rPr lang="en-US" sz="1500" spc="-27" dirty="0">
                <a:cs typeface="Times New Roman"/>
              </a:rPr>
              <a:t> </a:t>
            </a:r>
            <a:r>
              <a:rPr lang="en-US" sz="1500" spc="227" dirty="0">
                <a:cs typeface="Times New Roman"/>
              </a:rPr>
              <a:t>subscription</a:t>
            </a:r>
            <a:r>
              <a:rPr lang="en-US" sz="1500" spc="-27" dirty="0">
                <a:cs typeface="Times New Roman"/>
              </a:rPr>
              <a:t> </a:t>
            </a:r>
            <a:r>
              <a:rPr lang="en-US" sz="1500" spc="240" dirty="0">
                <a:cs typeface="Times New Roman"/>
              </a:rPr>
              <a:t>model,</a:t>
            </a:r>
            <a:r>
              <a:rPr lang="en-US" sz="1500" spc="-27" dirty="0">
                <a:cs typeface="Times New Roman"/>
              </a:rPr>
              <a:t> </a:t>
            </a:r>
            <a:r>
              <a:rPr lang="en-US" sz="1500" spc="253" dirty="0">
                <a:cs typeface="Times New Roman"/>
              </a:rPr>
              <a:t>where </a:t>
            </a:r>
            <a:r>
              <a:rPr lang="en-US" sz="1500" spc="247" dirty="0">
                <a:cs typeface="Times New Roman"/>
              </a:rPr>
              <a:t>users </a:t>
            </a:r>
            <a:r>
              <a:rPr lang="en-US" sz="1500" spc="233" dirty="0">
                <a:cs typeface="Times New Roman"/>
              </a:rPr>
              <a:t>get </a:t>
            </a:r>
            <a:r>
              <a:rPr lang="en-US" sz="1500" spc="240" dirty="0">
                <a:cs typeface="Times New Roman"/>
              </a:rPr>
              <a:t>unlimited </a:t>
            </a:r>
            <a:r>
              <a:rPr lang="en-US" sz="1500" spc="207" dirty="0">
                <a:cs typeface="Times New Roman"/>
              </a:rPr>
              <a:t>access </a:t>
            </a:r>
            <a:r>
              <a:rPr lang="en-US" sz="1500" spc="247" dirty="0">
                <a:cs typeface="Times New Roman"/>
              </a:rPr>
              <a:t>to </a:t>
            </a:r>
            <a:r>
              <a:rPr lang="en-US" sz="1500" spc="260" dirty="0">
                <a:cs typeface="Times New Roman"/>
              </a:rPr>
              <a:t>content </a:t>
            </a:r>
            <a:r>
              <a:rPr lang="en-US" sz="1500" spc="240" dirty="0">
                <a:cs typeface="Times New Roman"/>
              </a:rPr>
              <a:t>with </a:t>
            </a:r>
            <a:r>
              <a:rPr lang="en-US" sz="1500" spc="247" dirty="0">
                <a:cs typeface="Times New Roman"/>
              </a:rPr>
              <a:t>a </a:t>
            </a:r>
            <a:r>
              <a:rPr lang="en-US" sz="1500" spc="220" dirty="0">
                <a:cs typeface="Times New Roman"/>
              </a:rPr>
              <a:t>paid </a:t>
            </a:r>
            <a:r>
              <a:rPr lang="en-US" sz="1500" spc="213" dirty="0">
                <a:cs typeface="Times New Roman"/>
              </a:rPr>
              <a:t>subscription.</a:t>
            </a:r>
            <a:endParaRPr lang="en-US" sz="1500" dirty="0">
              <a:cs typeface="Times New Roman"/>
            </a:endParaRPr>
          </a:p>
        </p:txBody>
      </p:sp>
      <p:sp>
        <p:nvSpPr>
          <p:cNvPr id="11" name="object 4">
            <a:extLst>
              <a:ext uri="{FF2B5EF4-FFF2-40B4-BE49-F238E27FC236}">
                <a16:creationId xmlns:a16="http://schemas.microsoft.com/office/drawing/2014/main" id="{3E79C2F6-DC82-D94E-5B1C-D23223328F27}"/>
              </a:ext>
            </a:extLst>
          </p:cNvPr>
          <p:cNvSpPr/>
          <p:nvPr/>
        </p:nvSpPr>
        <p:spPr>
          <a:xfrm>
            <a:off x="9305365" y="1634549"/>
            <a:ext cx="2465294" cy="394446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48C20DE-A14F-71FC-5AF0-13466C59D663}"/>
              </a:ext>
            </a:extLst>
          </p:cNvPr>
          <p:cNvSpPr/>
          <p:nvPr/>
        </p:nvSpPr>
        <p:spPr>
          <a:xfrm>
            <a:off x="910027" y="1295456"/>
            <a:ext cx="457048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+mj-lt"/>
              </a:rPr>
              <a:t>Introduction</a:t>
            </a:r>
            <a:endParaRPr lang="en-IN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16042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1CE76A-8255-CCDE-9E27-EDF3F5B73F4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313794" y="1078252"/>
            <a:ext cx="9638774" cy="1325564"/>
          </a:xfrm>
        </p:spPr>
        <p:txBody>
          <a:bodyPr/>
          <a:lstStyle/>
          <a:p>
            <a:pPr marL="16933" marR="6773">
              <a:spcBef>
                <a:spcPts val="133"/>
              </a:spcBef>
            </a:pPr>
            <a:r>
              <a:rPr lang="en-US" sz="2000" spc="213" dirty="0">
                <a:solidFill>
                  <a:schemeClr val="accent3">
                    <a:lumMod val="60000"/>
                    <a:lumOff val="40000"/>
                  </a:schemeClr>
                </a:solidFill>
                <a:cs typeface="Times New Roman"/>
              </a:rPr>
              <a:t>This</a:t>
            </a:r>
            <a:r>
              <a:rPr lang="en-US" sz="2000" spc="-27" dirty="0">
                <a:solidFill>
                  <a:schemeClr val="accent3">
                    <a:lumMod val="60000"/>
                    <a:lumOff val="40000"/>
                  </a:schemeClr>
                </a:solidFill>
                <a:cs typeface="Times New Roman"/>
              </a:rPr>
              <a:t> </a:t>
            </a:r>
            <a:r>
              <a:rPr lang="en-US" sz="2000" spc="247" dirty="0">
                <a:solidFill>
                  <a:schemeClr val="accent3">
                    <a:lumMod val="60000"/>
                    <a:lumOff val="40000"/>
                  </a:schemeClr>
                </a:solidFill>
                <a:cs typeface="Times New Roman"/>
              </a:rPr>
              <a:t>dataset</a:t>
            </a:r>
            <a:r>
              <a:rPr lang="en-US" sz="2000" spc="-27" dirty="0">
                <a:solidFill>
                  <a:schemeClr val="accent3">
                    <a:lumMod val="60000"/>
                    <a:lumOff val="40000"/>
                  </a:schemeClr>
                </a:solidFill>
                <a:cs typeface="Times New Roman"/>
              </a:rPr>
              <a:t> </a:t>
            </a:r>
            <a:r>
              <a:rPr lang="en-US" sz="2000" spc="227" dirty="0">
                <a:solidFill>
                  <a:schemeClr val="accent3">
                    <a:lumMod val="60000"/>
                    <a:lumOff val="40000"/>
                  </a:schemeClr>
                </a:solidFill>
                <a:cs typeface="Times New Roman"/>
              </a:rPr>
              <a:t>consists</a:t>
            </a:r>
            <a:r>
              <a:rPr lang="en-US" sz="2000" spc="-27" dirty="0">
                <a:solidFill>
                  <a:schemeClr val="accent3">
                    <a:lumMod val="60000"/>
                    <a:lumOff val="40000"/>
                  </a:schemeClr>
                </a:solidFill>
                <a:cs typeface="Times New Roman"/>
              </a:rPr>
              <a:t> </a:t>
            </a:r>
            <a:r>
              <a:rPr lang="en-US" sz="2000" spc="187" dirty="0">
                <a:solidFill>
                  <a:schemeClr val="accent3">
                    <a:lumMod val="60000"/>
                    <a:lumOff val="40000"/>
                  </a:schemeClr>
                </a:solidFill>
                <a:cs typeface="Times New Roman"/>
              </a:rPr>
              <a:t>of</a:t>
            </a:r>
            <a:r>
              <a:rPr lang="en-US" sz="2000" spc="-20" dirty="0">
                <a:solidFill>
                  <a:schemeClr val="accent3">
                    <a:lumMod val="60000"/>
                    <a:lumOff val="40000"/>
                  </a:schemeClr>
                </a:solidFill>
                <a:cs typeface="Times New Roman"/>
              </a:rPr>
              <a:t> </a:t>
            </a:r>
            <a:r>
              <a:rPr lang="en-US" sz="2000" spc="207" dirty="0">
                <a:solidFill>
                  <a:schemeClr val="accent3">
                    <a:lumMod val="60000"/>
                    <a:lumOff val="40000"/>
                  </a:schemeClr>
                </a:solidFill>
                <a:cs typeface="Times New Roman"/>
              </a:rPr>
              <a:t>tv</a:t>
            </a:r>
            <a:r>
              <a:rPr lang="en-US" sz="2000" spc="-27" dirty="0">
                <a:solidFill>
                  <a:schemeClr val="accent3">
                    <a:lumMod val="60000"/>
                    <a:lumOff val="40000"/>
                  </a:schemeClr>
                </a:solidFill>
                <a:cs typeface="Times New Roman"/>
              </a:rPr>
              <a:t> </a:t>
            </a:r>
            <a:r>
              <a:rPr lang="en-US" sz="2000" spc="260" dirty="0">
                <a:solidFill>
                  <a:schemeClr val="accent3">
                    <a:lumMod val="60000"/>
                    <a:lumOff val="40000"/>
                  </a:schemeClr>
                </a:solidFill>
                <a:cs typeface="Times New Roman"/>
              </a:rPr>
              <a:t>shows</a:t>
            </a:r>
            <a:r>
              <a:rPr lang="en-US" sz="2000" spc="-27" dirty="0">
                <a:solidFill>
                  <a:schemeClr val="accent3">
                    <a:lumMod val="60000"/>
                    <a:lumOff val="40000"/>
                  </a:schemeClr>
                </a:solidFill>
                <a:cs typeface="Times New Roman"/>
              </a:rPr>
              <a:t> </a:t>
            </a:r>
            <a:r>
              <a:rPr lang="en-US" sz="2000" spc="280" dirty="0">
                <a:solidFill>
                  <a:schemeClr val="accent3">
                    <a:lumMod val="60000"/>
                    <a:lumOff val="40000"/>
                  </a:schemeClr>
                </a:solidFill>
                <a:cs typeface="Times New Roman"/>
              </a:rPr>
              <a:t>and</a:t>
            </a:r>
            <a:r>
              <a:rPr lang="en-US" sz="2000" spc="-20" dirty="0">
                <a:solidFill>
                  <a:schemeClr val="accent3">
                    <a:lumMod val="60000"/>
                    <a:lumOff val="40000"/>
                  </a:schemeClr>
                </a:solidFill>
                <a:cs typeface="Times New Roman"/>
              </a:rPr>
              <a:t> </a:t>
            </a:r>
            <a:r>
              <a:rPr lang="en-US" sz="2000" spc="233" dirty="0">
                <a:solidFill>
                  <a:schemeClr val="accent3">
                    <a:lumMod val="60000"/>
                    <a:lumOff val="40000"/>
                  </a:schemeClr>
                </a:solidFill>
                <a:cs typeface="Times New Roman"/>
              </a:rPr>
              <a:t>movies</a:t>
            </a:r>
            <a:r>
              <a:rPr lang="en-US" sz="2000" spc="-27" dirty="0">
                <a:solidFill>
                  <a:schemeClr val="accent3">
                    <a:lumMod val="60000"/>
                    <a:lumOff val="40000"/>
                  </a:schemeClr>
                </a:solidFill>
                <a:cs typeface="Times New Roman"/>
              </a:rPr>
              <a:t> </a:t>
            </a:r>
            <a:r>
              <a:rPr lang="en-US" sz="2000" spc="187" dirty="0">
                <a:solidFill>
                  <a:schemeClr val="accent3">
                    <a:lumMod val="60000"/>
                    <a:lumOff val="40000"/>
                  </a:schemeClr>
                </a:solidFill>
                <a:cs typeface="Times New Roman"/>
              </a:rPr>
              <a:t>available</a:t>
            </a:r>
            <a:r>
              <a:rPr lang="en-US" sz="2000" spc="-27" dirty="0">
                <a:solidFill>
                  <a:schemeClr val="accent3">
                    <a:lumMod val="60000"/>
                    <a:lumOff val="40000"/>
                  </a:schemeClr>
                </a:solidFill>
                <a:cs typeface="Times New Roman"/>
              </a:rPr>
              <a:t> </a:t>
            </a:r>
            <a:r>
              <a:rPr lang="en-US" sz="2000" spc="287" dirty="0">
                <a:solidFill>
                  <a:schemeClr val="accent3">
                    <a:lumMod val="60000"/>
                    <a:lumOff val="40000"/>
                  </a:schemeClr>
                </a:solidFill>
                <a:cs typeface="Times New Roman"/>
              </a:rPr>
              <a:t>on</a:t>
            </a:r>
            <a:r>
              <a:rPr lang="en-US" sz="2000" spc="-27" dirty="0">
                <a:solidFill>
                  <a:schemeClr val="accent3">
                    <a:lumMod val="60000"/>
                    <a:lumOff val="40000"/>
                  </a:schemeClr>
                </a:solidFill>
                <a:cs typeface="Times New Roman"/>
              </a:rPr>
              <a:t> </a:t>
            </a:r>
            <a:r>
              <a:rPr lang="en-US" sz="2000" spc="220" dirty="0">
                <a:solidFill>
                  <a:schemeClr val="accent3">
                    <a:lumMod val="60000"/>
                    <a:lumOff val="40000"/>
                  </a:schemeClr>
                </a:solidFill>
                <a:cs typeface="Times New Roman"/>
              </a:rPr>
              <a:t>Netﬂix</a:t>
            </a:r>
            <a:r>
              <a:rPr lang="en-US" sz="2000" spc="-20" dirty="0">
                <a:solidFill>
                  <a:schemeClr val="accent3">
                    <a:lumMod val="60000"/>
                    <a:lumOff val="40000"/>
                  </a:schemeClr>
                </a:solidFill>
                <a:cs typeface="Times New Roman"/>
              </a:rPr>
              <a:t> </a:t>
            </a:r>
            <a:r>
              <a:rPr lang="en-US" sz="2000" spc="247" dirty="0">
                <a:solidFill>
                  <a:schemeClr val="accent3">
                    <a:lumMod val="60000"/>
                    <a:lumOff val="40000"/>
                  </a:schemeClr>
                </a:solidFill>
                <a:cs typeface="Times New Roman"/>
              </a:rPr>
              <a:t>as</a:t>
            </a:r>
            <a:r>
              <a:rPr lang="en-US" sz="2000" spc="-27" dirty="0">
                <a:solidFill>
                  <a:schemeClr val="accent3">
                    <a:lumMod val="60000"/>
                    <a:lumOff val="40000"/>
                  </a:schemeClr>
                </a:solidFill>
                <a:cs typeface="Times New Roman"/>
              </a:rPr>
              <a:t> </a:t>
            </a:r>
            <a:r>
              <a:rPr lang="en-US" sz="2000" spc="187" dirty="0">
                <a:solidFill>
                  <a:schemeClr val="accent3">
                    <a:lumMod val="60000"/>
                    <a:lumOff val="40000"/>
                  </a:schemeClr>
                </a:solidFill>
                <a:cs typeface="Times New Roman"/>
              </a:rPr>
              <a:t>of</a:t>
            </a:r>
            <a:r>
              <a:rPr lang="en-US" sz="2000" spc="-27" dirty="0">
                <a:solidFill>
                  <a:schemeClr val="accent3">
                    <a:lumMod val="60000"/>
                    <a:lumOff val="40000"/>
                  </a:schemeClr>
                </a:solidFill>
                <a:cs typeface="Times New Roman"/>
              </a:rPr>
              <a:t> </a:t>
            </a:r>
            <a:r>
              <a:rPr lang="en-US" sz="2000" spc="147" dirty="0">
                <a:solidFill>
                  <a:schemeClr val="accent3">
                    <a:lumMod val="60000"/>
                    <a:lumOff val="40000"/>
                  </a:schemeClr>
                </a:solidFill>
                <a:cs typeface="Times New Roman"/>
              </a:rPr>
              <a:t>2019.</a:t>
            </a:r>
            <a:r>
              <a:rPr lang="en-US" sz="2000" spc="-20" dirty="0">
                <a:solidFill>
                  <a:schemeClr val="accent3">
                    <a:lumMod val="60000"/>
                    <a:lumOff val="40000"/>
                  </a:schemeClr>
                </a:solidFill>
                <a:cs typeface="Times New Roman"/>
              </a:rPr>
              <a:t> </a:t>
            </a:r>
            <a:r>
              <a:rPr lang="en-US" sz="2000" spc="240" dirty="0">
                <a:solidFill>
                  <a:schemeClr val="accent3">
                    <a:lumMod val="60000"/>
                    <a:lumOff val="40000"/>
                  </a:schemeClr>
                </a:solidFill>
                <a:cs typeface="Times New Roman"/>
              </a:rPr>
              <a:t>The </a:t>
            </a:r>
            <a:r>
              <a:rPr lang="en-US" sz="2000" spc="247" dirty="0">
                <a:solidFill>
                  <a:schemeClr val="accent3">
                    <a:lumMod val="60000"/>
                    <a:lumOff val="40000"/>
                  </a:schemeClr>
                </a:solidFill>
                <a:cs typeface="Times New Roman"/>
              </a:rPr>
              <a:t>dataset</a:t>
            </a:r>
            <a:r>
              <a:rPr lang="en-US" sz="2000" spc="-27" dirty="0">
                <a:solidFill>
                  <a:schemeClr val="accent3">
                    <a:lumMod val="60000"/>
                    <a:lumOff val="40000"/>
                  </a:schemeClr>
                </a:solidFill>
                <a:cs typeface="Times New Roman"/>
              </a:rPr>
              <a:t> </a:t>
            </a:r>
            <a:r>
              <a:rPr lang="en-US" sz="2000" spc="180" dirty="0">
                <a:solidFill>
                  <a:schemeClr val="accent3">
                    <a:lumMod val="60000"/>
                    <a:lumOff val="40000"/>
                  </a:schemeClr>
                </a:solidFill>
                <a:cs typeface="Times New Roman"/>
              </a:rPr>
              <a:t>is</a:t>
            </a:r>
            <a:r>
              <a:rPr lang="en-US" sz="2000" spc="-27" dirty="0">
                <a:solidFill>
                  <a:schemeClr val="accent3">
                    <a:lumMod val="60000"/>
                    <a:lumOff val="40000"/>
                  </a:schemeClr>
                </a:solidFill>
                <a:cs typeface="Times New Roman"/>
              </a:rPr>
              <a:t> </a:t>
            </a:r>
            <a:r>
              <a:rPr lang="en-US" sz="2000" spc="187" dirty="0">
                <a:solidFill>
                  <a:schemeClr val="accent3">
                    <a:lumMod val="60000"/>
                    <a:lumOff val="40000"/>
                  </a:schemeClr>
                </a:solidFill>
                <a:cs typeface="Times New Roman"/>
              </a:rPr>
              <a:t>collected</a:t>
            </a:r>
            <a:r>
              <a:rPr lang="en-US" sz="2000" spc="-20" dirty="0">
                <a:solidFill>
                  <a:schemeClr val="accent3">
                    <a:lumMod val="60000"/>
                    <a:lumOff val="40000"/>
                  </a:schemeClr>
                </a:solidFill>
                <a:cs typeface="Times New Roman"/>
              </a:rPr>
              <a:t> </a:t>
            </a:r>
            <a:r>
              <a:rPr lang="en-US" sz="2000" spc="272" dirty="0">
                <a:solidFill>
                  <a:schemeClr val="accent3">
                    <a:lumMod val="60000"/>
                    <a:lumOff val="40000"/>
                  </a:schemeClr>
                </a:solidFill>
                <a:cs typeface="Times New Roman"/>
              </a:rPr>
              <a:t>from</a:t>
            </a:r>
            <a:r>
              <a:rPr lang="en-US" sz="2000" spc="-27" dirty="0">
                <a:solidFill>
                  <a:schemeClr val="accent3">
                    <a:lumMod val="60000"/>
                    <a:lumOff val="40000"/>
                  </a:schemeClr>
                </a:solidFill>
                <a:cs typeface="Times New Roman"/>
              </a:rPr>
              <a:t> </a:t>
            </a:r>
            <a:r>
              <a:rPr lang="en-US" sz="2000" spc="167" dirty="0">
                <a:solidFill>
                  <a:schemeClr val="accent3">
                    <a:lumMod val="60000"/>
                    <a:lumOff val="40000"/>
                  </a:schemeClr>
                </a:solidFill>
                <a:cs typeface="Times New Roman"/>
              </a:rPr>
              <a:t>Flexible</a:t>
            </a:r>
            <a:r>
              <a:rPr lang="en-US" sz="2000" spc="-27" dirty="0">
                <a:solidFill>
                  <a:schemeClr val="accent3">
                    <a:lumMod val="60000"/>
                    <a:lumOff val="40000"/>
                  </a:schemeClr>
                </a:solidFill>
                <a:cs typeface="Times New Roman"/>
              </a:rPr>
              <a:t> </a:t>
            </a:r>
            <a:r>
              <a:rPr lang="en-US" sz="2000" spc="233" dirty="0">
                <a:solidFill>
                  <a:schemeClr val="accent3">
                    <a:lumMod val="60000"/>
                    <a:lumOff val="40000"/>
                  </a:schemeClr>
                </a:solidFill>
                <a:cs typeface="Times New Roman"/>
              </a:rPr>
              <a:t>which</a:t>
            </a:r>
            <a:r>
              <a:rPr lang="en-US" sz="2000" spc="-20" dirty="0">
                <a:solidFill>
                  <a:schemeClr val="accent3">
                    <a:lumMod val="60000"/>
                    <a:lumOff val="40000"/>
                  </a:schemeClr>
                </a:solidFill>
                <a:cs typeface="Times New Roman"/>
              </a:rPr>
              <a:t> </a:t>
            </a:r>
            <a:r>
              <a:rPr lang="en-US" sz="2000" spc="180" dirty="0">
                <a:solidFill>
                  <a:schemeClr val="accent3">
                    <a:lumMod val="60000"/>
                    <a:lumOff val="40000"/>
                  </a:schemeClr>
                </a:solidFill>
                <a:cs typeface="Times New Roman"/>
              </a:rPr>
              <a:t>is</a:t>
            </a:r>
            <a:r>
              <a:rPr lang="en-US" sz="2000" spc="-27" dirty="0">
                <a:solidFill>
                  <a:schemeClr val="accent3">
                    <a:lumMod val="60000"/>
                    <a:lumOff val="40000"/>
                  </a:schemeClr>
                </a:solidFill>
                <a:cs typeface="Times New Roman"/>
              </a:rPr>
              <a:t> </a:t>
            </a:r>
            <a:r>
              <a:rPr lang="en-US" sz="2000" spc="247" dirty="0">
                <a:solidFill>
                  <a:schemeClr val="accent3">
                    <a:lumMod val="60000"/>
                    <a:lumOff val="40000"/>
                  </a:schemeClr>
                </a:solidFill>
                <a:cs typeface="Times New Roman"/>
              </a:rPr>
              <a:t>a</a:t>
            </a:r>
            <a:r>
              <a:rPr lang="en-US" sz="2000" spc="-27" dirty="0">
                <a:solidFill>
                  <a:schemeClr val="accent3">
                    <a:lumMod val="60000"/>
                    <a:lumOff val="40000"/>
                  </a:schemeClr>
                </a:solidFill>
                <a:cs typeface="Times New Roman"/>
              </a:rPr>
              <a:t> </a:t>
            </a:r>
            <a:r>
              <a:rPr lang="en-US" sz="2000" spc="280" dirty="0">
                <a:solidFill>
                  <a:schemeClr val="accent3">
                    <a:lumMod val="60000"/>
                    <a:lumOff val="40000"/>
                  </a:schemeClr>
                </a:solidFill>
                <a:cs typeface="Times New Roman"/>
              </a:rPr>
              <a:t>third-party</a:t>
            </a:r>
            <a:r>
              <a:rPr lang="en-US" sz="2000" spc="-20" dirty="0">
                <a:solidFill>
                  <a:schemeClr val="accent3">
                    <a:lumMod val="60000"/>
                    <a:lumOff val="40000"/>
                  </a:schemeClr>
                </a:solidFill>
                <a:cs typeface="Times New Roman"/>
              </a:rPr>
              <a:t> </a:t>
            </a:r>
            <a:r>
              <a:rPr lang="en-US" sz="2000" spc="220" dirty="0">
                <a:solidFill>
                  <a:schemeClr val="accent3">
                    <a:lumMod val="60000"/>
                    <a:lumOff val="40000"/>
                  </a:schemeClr>
                </a:solidFill>
                <a:cs typeface="Times New Roman"/>
              </a:rPr>
              <a:t>Netﬂix</a:t>
            </a:r>
            <a:r>
              <a:rPr lang="en-US" sz="2000" spc="-27" dirty="0">
                <a:solidFill>
                  <a:schemeClr val="accent3">
                    <a:lumMod val="60000"/>
                    <a:lumOff val="40000"/>
                  </a:schemeClr>
                </a:solidFill>
                <a:cs typeface="Times New Roman"/>
              </a:rPr>
              <a:t> </a:t>
            </a:r>
            <a:r>
              <a:rPr lang="en-US" sz="2000" spc="240" dirty="0">
                <a:solidFill>
                  <a:schemeClr val="accent3">
                    <a:lumMod val="60000"/>
                    <a:lumOff val="40000"/>
                  </a:schemeClr>
                </a:solidFill>
                <a:cs typeface="Times New Roman"/>
              </a:rPr>
              <a:t>search</a:t>
            </a:r>
            <a:r>
              <a:rPr lang="en-US" sz="2000" spc="-27" dirty="0">
                <a:solidFill>
                  <a:schemeClr val="accent3">
                    <a:lumMod val="60000"/>
                    <a:lumOff val="40000"/>
                  </a:schemeClr>
                </a:solidFill>
                <a:cs typeface="Times New Roman"/>
              </a:rPr>
              <a:t> </a:t>
            </a:r>
            <a:r>
              <a:rPr lang="en-US" sz="2000" spc="213" dirty="0">
                <a:solidFill>
                  <a:schemeClr val="accent3">
                    <a:lumMod val="60000"/>
                    <a:lumOff val="40000"/>
                  </a:schemeClr>
                </a:solidFill>
                <a:cs typeface="Times New Roman"/>
              </a:rPr>
              <a:t>engine.</a:t>
            </a:r>
            <a:endParaRPr lang="en-US" sz="2000" dirty="0">
              <a:solidFill>
                <a:schemeClr val="accent3">
                  <a:lumMod val="60000"/>
                  <a:lumOff val="40000"/>
                </a:schemeClr>
              </a:solidFill>
              <a:cs typeface="Times New Roman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D99B8E1-044C-B1DF-0949-80D67925F55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864931" y="3656390"/>
            <a:ext cx="3911982" cy="2946022"/>
          </a:xfrm>
        </p:spPr>
        <p:txBody>
          <a:bodyPr/>
          <a:lstStyle/>
          <a:p>
            <a:pPr marL="464808" marR="202348" indent="-448722">
              <a:lnSpc>
                <a:spcPct val="114999"/>
              </a:lnSpc>
              <a:spcBef>
                <a:spcPts val="133"/>
              </a:spcBef>
              <a:buFont typeface="Arial"/>
              <a:buChar char="●"/>
              <a:tabLst>
                <a:tab pos="463962" algn="l"/>
                <a:tab pos="465655" algn="l"/>
              </a:tabLst>
            </a:pPr>
            <a:r>
              <a:rPr lang="en-US" b="1" spc="-7" dirty="0" err="1">
                <a:cs typeface="Roboto"/>
              </a:rPr>
              <a:t>show_id</a:t>
            </a:r>
            <a:r>
              <a:rPr lang="en-US" dirty="0">
                <a:cs typeface="Roboto"/>
              </a:rPr>
              <a:t>: </a:t>
            </a:r>
            <a:r>
              <a:rPr lang="en-US" spc="-7" dirty="0">
                <a:cs typeface="Roboto"/>
              </a:rPr>
              <a:t>Unique ID for every </a:t>
            </a:r>
            <a:r>
              <a:rPr lang="en-US" spc="-13" dirty="0">
                <a:cs typeface="Roboto"/>
              </a:rPr>
              <a:t>Movie </a:t>
            </a:r>
            <a:r>
              <a:rPr lang="en-US" spc="-7" dirty="0">
                <a:cs typeface="Roboto"/>
              </a:rPr>
              <a:t>/ </a:t>
            </a:r>
            <a:r>
              <a:rPr lang="en-US" spc="-33" dirty="0">
                <a:cs typeface="Roboto"/>
              </a:rPr>
              <a:t>Tv  </a:t>
            </a:r>
            <a:r>
              <a:rPr lang="en-US" spc="-13" dirty="0">
                <a:cs typeface="Roboto"/>
              </a:rPr>
              <a:t>Show</a:t>
            </a:r>
            <a:endParaRPr lang="en-US" dirty="0">
              <a:cs typeface="Roboto"/>
            </a:endParaRPr>
          </a:p>
          <a:p>
            <a:pPr marL="464808" indent="-448722">
              <a:spcBef>
                <a:spcPts val="333"/>
              </a:spcBef>
              <a:buFont typeface="Arial"/>
              <a:buChar char="●"/>
              <a:tabLst>
                <a:tab pos="463962" algn="l"/>
                <a:tab pos="465655" algn="l"/>
              </a:tabLst>
            </a:pPr>
            <a:r>
              <a:rPr lang="en-US" b="1" spc="-7" dirty="0">
                <a:cs typeface="Roboto"/>
              </a:rPr>
              <a:t>type</a:t>
            </a:r>
            <a:r>
              <a:rPr lang="en-US" dirty="0">
                <a:cs typeface="Roboto"/>
              </a:rPr>
              <a:t>: </a:t>
            </a:r>
            <a:r>
              <a:rPr lang="en-US" spc="-7" dirty="0">
                <a:cs typeface="Roboto"/>
              </a:rPr>
              <a:t>Identiﬁer - </a:t>
            </a:r>
            <a:r>
              <a:rPr lang="en-US" dirty="0">
                <a:cs typeface="Roboto"/>
              </a:rPr>
              <a:t>A </a:t>
            </a:r>
            <a:r>
              <a:rPr lang="en-US" spc="-13" dirty="0">
                <a:cs typeface="Roboto"/>
              </a:rPr>
              <a:t>Movie </a:t>
            </a:r>
            <a:r>
              <a:rPr lang="en-US" spc="-7" dirty="0">
                <a:cs typeface="Roboto"/>
              </a:rPr>
              <a:t>or </a:t>
            </a:r>
            <a:r>
              <a:rPr lang="en-US" dirty="0">
                <a:cs typeface="Roboto"/>
              </a:rPr>
              <a:t>TV</a:t>
            </a:r>
            <a:r>
              <a:rPr lang="en-US" spc="-60" dirty="0">
                <a:cs typeface="Roboto"/>
              </a:rPr>
              <a:t> </a:t>
            </a:r>
            <a:r>
              <a:rPr lang="en-US" spc="-13" dirty="0">
                <a:cs typeface="Roboto"/>
              </a:rPr>
              <a:t>Show</a:t>
            </a:r>
            <a:endParaRPr lang="en-US" dirty="0">
              <a:cs typeface="Roboto"/>
            </a:endParaRPr>
          </a:p>
          <a:p>
            <a:pPr marL="464808" indent="-448722">
              <a:spcBef>
                <a:spcPts val="339"/>
              </a:spcBef>
              <a:buFont typeface="Arial"/>
              <a:buChar char="●"/>
              <a:tabLst>
                <a:tab pos="463962" algn="l"/>
                <a:tab pos="465655" algn="l"/>
              </a:tabLst>
            </a:pPr>
            <a:r>
              <a:rPr lang="en-US" b="1" spc="-7" dirty="0">
                <a:cs typeface="Roboto"/>
              </a:rPr>
              <a:t>title</a:t>
            </a:r>
            <a:r>
              <a:rPr lang="en-US" dirty="0">
                <a:cs typeface="Roboto"/>
              </a:rPr>
              <a:t>: </a:t>
            </a:r>
            <a:r>
              <a:rPr lang="en-US" spc="-7" dirty="0">
                <a:cs typeface="Roboto"/>
              </a:rPr>
              <a:t>Title of the </a:t>
            </a:r>
            <a:r>
              <a:rPr lang="en-US" spc="-13" dirty="0">
                <a:cs typeface="Roboto"/>
              </a:rPr>
              <a:t>Movie </a:t>
            </a:r>
            <a:r>
              <a:rPr lang="en-US" spc="-7" dirty="0">
                <a:cs typeface="Roboto"/>
              </a:rPr>
              <a:t>/ </a:t>
            </a:r>
            <a:r>
              <a:rPr lang="en-US" spc="-33" dirty="0">
                <a:cs typeface="Roboto"/>
              </a:rPr>
              <a:t>Tv</a:t>
            </a:r>
            <a:r>
              <a:rPr lang="en-US" spc="-80" dirty="0">
                <a:cs typeface="Roboto"/>
              </a:rPr>
              <a:t> </a:t>
            </a:r>
            <a:r>
              <a:rPr lang="en-US" spc="-13" dirty="0">
                <a:cs typeface="Roboto"/>
              </a:rPr>
              <a:t>Show</a:t>
            </a:r>
            <a:endParaRPr lang="en-US" dirty="0">
              <a:cs typeface="Roboto"/>
            </a:endParaRPr>
          </a:p>
          <a:p>
            <a:pPr marL="464808" indent="-448722">
              <a:spcBef>
                <a:spcPts val="333"/>
              </a:spcBef>
              <a:buFont typeface="Arial"/>
              <a:buChar char="●"/>
              <a:tabLst>
                <a:tab pos="463962" algn="l"/>
                <a:tab pos="465655" algn="l"/>
              </a:tabLst>
            </a:pPr>
            <a:r>
              <a:rPr lang="en-US" b="1" spc="-13" dirty="0">
                <a:cs typeface="Roboto"/>
              </a:rPr>
              <a:t>director</a:t>
            </a:r>
            <a:r>
              <a:rPr lang="en-US" dirty="0">
                <a:cs typeface="Roboto"/>
              </a:rPr>
              <a:t>: </a:t>
            </a:r>
            <a:r>
              <a:rPr lang="en-US" spc="-13" dirty="0">
                <a:cs typeface="Roboto"/>
              </a:rPr>
              <a:t>Director </a:t>
            </a:r>
            <a:r>
              <a:rPr lang="en-US" spc="-7" dirty="0">
                <a:cs typeface="Roboto"/>
              </a:rPr>
              <a:t>of the </a:t>
            </a:r>
            <a:r>
              <a:rPr lang="en-US" spc="-13" dirty="0">
                <a:cs typeface="Roboto"/>
              </a:rPr>
              <a:t>Movie</a:t>
            </a:r>
            <a:endParaRPr lang="en-US" dirty="0">
              <a:cs typeface="Roboto"/>
            </a:endParaRPr>
          </a:p>
          <a:p>
            <a:pPr marL="464808" indent="-448722">
              <a:spcBef>
                <a:spcPts val="333"/>
              </a:spcBef>
              <a:buFont typeface="Arial"/>
              <a:buChar char="●"/>
              <a:tabLst>
                <a:tab pos="463962" algn="l"/>
                <a:tab pos="465655" algn="l"/>
              </a:tabLst>
            </a:pPr>
            <a:r>
              <a:rPr lang="en-US" b="1" spc="-7" dirty="0">
                <a:cs typeface="Roboto"/>
              </a:rPr>
              <a:t>cast</a:t>
            </a:r>
            <a:r>
              <a:rPr lang="en-US" dirty="0">
                <a:cs typeface="Roboto"/>
              </a:rPr>
              <a:t>: </a:t>
            </a:r>
            <a:r>
              <a:rPr lang="en-US" spc="-13" dirty="0">
                <a:cs typeface="Roboto"/>
              </a:rPr>
              <a:t>Actors involved </a:t>
            </a:r>
            <a:r>
              <a:rPr lang="en-US" spc="-7" dirty="0">
                <a:cs typeface="Roboto"/>
              </a:rPr>
              <a:t>in the </a:t>
            </a:r>
            <a:r>
              <a:rPr lang="en-US" spc="-13" dirty="0">
                <a:cs typeface="Roboto"/>
              </a:rPr>
              <a:t>movie/show</a:t>
            </a:r>
            <a:endParaRPr lang="en-US" dirty="0">
              <a:cs typeface="Roboto"/>
            </a:endParaRPr>
          </a:p>
          <a:p>
            <a:pPr marL="464808" marR="6773" indent="-448722">
              <a:lnSpc>
                <a:spcPct val="114999"/>
              </a:lnSpc>
              <a:buFont typeface="Arial"/>
              <a:buChar char="●"/>
              <a:tabLst>
                <a:tab pos="463962" algn="l"/>
                <a:tab pos="465655" algn="l"/>
              </a:tabLst>
            </a:pPr>
            <a:r>
              <a:rPr lang="en-US" b="1" spc="-7" dirty="0">
                <a:cs typeface="Roboto"/>
              </a:rPr>
              <a:t>country</a:t>
            </a:r>
            <a:r>
              <a:rPr lang="en-US" dirty="0">
                <a:cs typeface="Roboto"/>
              </a:rPr>
              <a:t>: </a:t>
            </a:r>
            <a:r>
              <a:rPr lang="en-US" spc="-7" dirty="0">
                <a:cs typeface="Roboto"/>
              </a:rPr>
              <a:t>The country </a:t>
            </a:r>
            <a:r>
              <a:rPr lang="en-US" spc="-13" dirty="0">
                <a:cs typeface="Roboto"/>
              </a:rPr>
              <a:t>where </a:t>
            </a:r>
            <a:r>
              <a:rPr lang="en-US" spc="-7" dirty="0">
                <a:cs typeface="Roboto"/>
              </a:rPr>
              <a:t>the </a:t>
            </a:r>
            <a:r>
              <a:rPr lang="en-US" spc="-13" dirty="0">
                <a:cs typeface="Roboto"/>
              </a:rPr>
              <a:t>movie/show </a:t>
            </a:r>
            <a:r>
              <a:rPr lang="en-US" spc="-7" dirty="0">
                <a:cs typeface="Roboto"/>
              </a:rPr>
              <a:t>was</a:t>
            </a:r>
            <a:r>
              <a:rPr lang="en-US" spc="-13" dirty="0">
                <a:cs typeface="Roboto"/>
              </a:rPr>
              <a:t> produced</a:t>
            </a:r>
            <a:endParaRPr lang="en-US" dirty="0">
              <a:cs typeface="Roboto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72ADF4-FCCD-5389-909C-60848BFEA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9059C08B-4937-2AF5-6F83-F2C852A97CD0}"/>
              </a:ext>
            </a:extLst>
          </p:cNvPr>
          <p:cNvSpPr txBox="1">
            <a:spLocks/>
          </p:cNvSpPr>
          <p:nvPr/>
        </p:nvSpPr>
        <p:spPr>
          <a:xfrm>
            <a:off x="7165027" y="3645301"/>
            <a:ext cx="3911982" cy="31125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83464" indent="-283464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 spc="200" baseline="0">
                <a:solidFill>
                  <a:schemeClr val="bg1"/>
                </a:solidFill>
                <a:latin typeface="+mn-lt"/>
                <a:ea typeface="+mn-ea"/>
                <a:cs typeface="Biome" panose="020B0503030204020804" pitchFamily="34" charset="0"/>
              </a:defRPr>
            </a:lvl1pPr>
            <a:lvl2pPr marL="566928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859536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152144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64808" indent="-448722">
              <a:spcBef>
                <a:spcPts val="467"/>
              </a:spcBef>
              <a:buFont typeface="Arial"/>
              <a:buChar char="●"/>
              <a:tabLst>
                <a:tab pos="463962" algn="l"/>
                <a:tab pos="465655" algn="l"/>
              </a:tabLst>
            </a:pPr>
            <a:r>
              <a:rPr lang="en-US" sz="1600" b="1" spc="-7" dirty="0" err="1">
                <a:cs typeface="Roboto"/>
              </a:rPr>
              <a:t>date_added</a:t>
            </a:r>
            <a:r>
              <a:rPr lang="en-US" sz="1600" dirty="0">
                <a:cs typeface="Roboto"/>
              </a:rPr>
              <a:t>: </a:t>
            </a:r>
            <a:r>
              <a:rPr lang="en-US" sz="1600" spc="-7" dirty="0">
                <a:cs typeface="Roboto"/>
              </a:rPr>
              <a:t>Date it was added on</a:t>
            </a:r>
            <a:r>
              <a:rPr lang="en-US" sz="1600" spc="-67" dirty="0">
                <a:cs typeface="Roboto"/>
              </a:rPr>
              <a:t> </a:t>
            </a:r>
            <a:r>
              <a:rPr lang="en-US" sz="1600" spc="-13" dirty="0">
                <a:cs typeface="Roboto"/>
              </a:rPr>
              <a:t>Netﬂix</a:t>
            </a:r>
            <a:endParaRPr lang="en-US" sz="1600" dirty="0">
              <a:cs typeface="Roboto"/>
            </a:endParaRPr>
          </a:p>
          <a:p>
            <a:pPr marL="464808" marR="78738" indent="-448722">
              <a:lnSpc>
                <a:spcPct val="114999"/>
              </a:lnSpc>
              <a:buFont typeface="Arial"/>
              <a:buChar char="●"/>
              <a:tabLst>
                <a:tab pos="463962" algn="l"/>
                <a:tab pos="465655" algn="l"/>
              </a:tabLst>
            </a:pPr>
            <a:r>
              <a:rPr lang="en-US" sz="1600" b="1" spc="-13" dirty="0" err="1">
                <a:cs typeface="Roboto"/>
              </a:rPr>
              <a:t>release_year</a:t>
            </a:r>
            <a:r>
              <a:rPr lang="en-US" sz="1600" dirty="0">
                <a:cs typeface="Roboto"/>
              </a:rPr>
              <a:t>: </a:t>
            </a:r>
            <a:r>
              <a:rPr lang="en-US" sz="1600" spc="-7" dirty="0">
                <a:cs typeface="Roboto"/>
              </a:rPr>
              <a:t>Actual Release </a:t>
            </a:r>
            <a:r>
              <a:rPr lang="en-US" sz="1600" spc="-20" dirty="0">
                <a:cs typeface="Roboto"/>
              </a:rPr>
              <a:t>Year </a:t>
            </a:r>
            <a:r>
              <a:rPr lang="en-US" sz="1600" spc="-7" dirty="0">
                <a:cs typeface="Roboto"/>
              </a:rPr>
              <a:t>of </a:t>
            </a:r>
            <a:r>
              <a:rPr lang="en-US" sz="1600" spc="-13" dirty="0">
                <a:cs typeface="Roboto"/>
              </a:rPr>
              <a:t>the movie/show</a:t>
            </a:r>
            <a:endParaRPr lang="en-US" sz="1600" dirty="0">
              <a:cs typeface="Roboto"/>
            </a:endParaRPr>
          </a:p>
          <a:p>
            <a:pPr marL="464808" indent="-448722">
              <a:spcBef>
                <a:spcPts val="333"/>
              </a:spcBef>
              <a:buFont typeface="Arial"/>
              <a:buChar char="●"/>
              <a:tabLst>
                <a:tab pos="463962" algn="l"/>
                <a:tab pos="465655" algn="l"/>
              </a:tabLst>
            </a:pPr>
            <a:r>
              <a:rPr lang="en-US" sz="1600" b="1" spc="-13" dirty="0">
                <a:cs typeface="Roboto"/>
              </a:rPr>
              <a:t>rating</a:t>
            </a:r>
            <a:r>
              <a:rPr lang="en-US" sz="1600" dirty="0">
                <a:cs typeface="Roboto"/>
              </a:rPr>
              <a:t>: TV </a:t>
            </a:r>
            <a:r>
              <a:rPr lang="en-US" sz="1600" spc="-7" dirty="0">
                <a:cs typeface="Roboto"/>
              </a:rPr>
              <a:t>Rating of the </a:t>
            </a:r>
            <a:r>
              <a:rPr lang="en-US" sz="1600" spc="-13" dirty="0">
                <a:cs typeface="Roboto"/>
              </a:rPr>
              <a:t>movie/show</a:t>
            </a:r>
            <a:endParaRPr lang="en-US" sz="1600" dirty="0">
              <a:cs typeface="Roboto"/>
            </a:endParaRPr>
          </a:p>
          <a:p>
            <a:pPr marL="464808" marR="268387" indent="-448722">
              <a:lnSpc>
                <a:spcPct val="114999"/>
              </a:lnSpc>
              <a:buFont typeface="Arial"/>
              <a:buChar char="●"/>
              <a:tabLst>
                <a:tab pos="463962" algn="l"/>
                <a:tab pos="465655" algn="l"/>
              </a:tabLst>
            </a:pPr>
            <a:r>
              <a:rPr lang="en-US" sz="1600" b="1" spc="-13" dirty="0">
                <a:cs typeface="Roboto"/>
              </a:rPr>
              <a:t>duration</a:t>
            </a:r>
            <a:r>
              <a:rPr lang="en-US" sz="1600" dirty="0">
                <a:cs typeface="Roboto"/>
              </a:rPr>
              <a:t>: </a:t>
            </a:r>
            <a:r>
              <a:rPr lang="en-US" sz="1600" spc="-27" dirty="0">
                <a:cs typeface="Roboto"/>
              </a:rPr>
              <a:t>Total </a:t>
            </a:r>
            <a:r>
              <a:rPr lang="en-US" sz="1600" spc="-13" dirty="0">
                <a:cs typeface="Roboto"/>
              </a:rPr>
              <a:t>Duration </a:t>
            </a:r>
            <a:r>
              <a:rPr lang="en-US" sz="1600" spc="-7" dirty="0">
                <a:cs typeface="Roboto"/>
              </a:rPr>
              <a:t>- in minutes </a:t>
            </a:r>
            <a:r>
              <a:rPr lang="en-US" sz="1600" spc="-13" dirty="0">
                <a:cs typeface="Roboto"/>
              </a:rPr>
              <a:t>or  </a:t>
            </a:r>
            <a:r>
              <a:rPr lang="en-US" sz="1600" spc="-7" dirty="0">
                <a:cs typeface="Roboto"/>
              </a:rPr>
              <a:t>number of</a:t>
            </a:r>
            <a:r>
              <a:rPr lang="en-US" sz="1600" spc="-13" dirty="0">
                <a:cs typeface="Roboto"/>
              </a:rPr>
              <a:t> seasons</a:t>
            </a:r>
            <a:endParaRPr lang="en-US" sz="1600" dirty="0">
              <a:cs typeface="Roboto"/>
            </a:endParaRPr>
          </a:p>
          <a:p>
            <a:pPr marL="464808" indent="-448722">
              <a:spcBef>
                <a:spcPts val="339"/>
              </a:spcBef>
              <a:buFont typeface="Arial"/>
              <a:buChar char="●"/>
              <a:tabLst>
                <a:tab pos="463962" algn="l"/>
                <a:tab pos="465655" algn="l"/>
              </a:tabLst>
            </a:pPr>
            <a:r>
              <a:rPr lang="en-US" sz="1600" b="1" spc="-7" dirty="0" err="1">
                <a:cs typeface="Roboto"/>
              </a:rPr>
              <a:t>listed_in</a:t>
            </a:r>
            <a:r>
              <a:rPr lang="en-US" sz="1600" dirty="0">
                <a:cs typeface="Roboto"/>
              </a:rPr>
              <a:t>:</a:t>
            </a:r>
            <a:r>
              <a:rPr lang="en-US" sz="1600" spc="-7" dirty="0">
                <a:cs typeface="Roboto"/>
              </a:rPr>
              <a:t> </a:t>
            </a:r>
            <a:r>
              <a:rPr lang="en-US" sz="1600" spc="-13" dirty="0">
                <a:cs typeface="Roboto"/>
              </a:rPr>
              <a:t>Genre</a:t>
            </a:r>
            <a:endParaRPr lang="en-US" sz="1600" dirty="0">
              <a:cs typeface="Roboto"/>
            </a:endParaRPr>
          </a:p>
          <a:p>
            <a:pPr marL="464808" indent="-448722">
              <a:spcBef>
                <a:spcPts val="333"/>
              </a:spcBef>
              <a:buFont typeface="Arial"/>
              <a:buChar char="●"/>
              <a:tabLst>
                <a:tab pos="463962" algn="l"/>
                <a:tab pos="465655" algn="l"/>
              </a:tabLst>
            </a:pPr>
            <a:r>
              <a:rPr lang="en-US" sz="1600" b="1" spc="-7" dirty="0">
                <a:cs typeface="Roboto"/>
              </a:rPr>
              <a:t>description</a:t>
            </a:r>
            <a:r>
              <a:rPr lang="en-US" sz="1600" spc="-7" dirty="0">
                <a:cs typeface="Roboto"/>
              </a:rPr>
              <a:t>: The Summary</a:t>
            </a:r>
            <a:r>
              <a:rPr lang="en-US" sz="1600" spc="-53" dirty="0">
                <a:cs typeface="Roboto"/>
              </a:rPr>
              <a:t> </a:t>
            </a:r>
            <a:r>
              <a:rPr lang="en-US" sz="1600" spc="-13" dirty="0">
                <a:cs typeface="Roboto"/>
              </a:rPr>
              <a:t>description</a:t>
            </a:r>
            <a:endParaRPr lang="en-US" sz="1600" dirty="0">
              <a:cs typeface="Roboto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76E2E0B-67C8-26F7-815E-D5491EF8FA0D}"/>
              </a:ext>
            </a:extLst>
          </p:cNvPr>
          <p:cNvSpPr/>
          <p:nvPr/>
        </p:nvSpPr>
        <p:spPr>
          <a:xfrm>
            <a:off x="2202145" y="2472059"/>
            <a:ext cx="778770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IN" sz="5400" b="0" u="sng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+mj-lt"/>
                <a:cs typeface="Roboto"/>
              </a:rPr>
              <a:t>Attribute Information</a:t>
            </a:r>
            <a:endParaRPr lang="en-IN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+mj-l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A1FE5D0-B2EE-F64A-8B31-1D1DE4CCBF61}"/>
              </a:ext>
            </a:extLst>
          </p:cNvPr>
          <p:cNvSpPr/>
          <p:nvPr/>
        </p:nvSpPr>
        <p:spPr>
          <a:xfrm>
            <a:off x="3049333" y="100161"/>
            <a:ext cx="609333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IN" sz="5400" b="0" u="sng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+mj-lt"/>
                <a:cs typeface="Times New Roman"/>
              </a:rPr>
              <a:t>Dataset Preview:</a:t>
            </a:r>
            <a:endParaRPr lang="en-IN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490257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DBF9D9-4D68-2A82-D9DF-6371CE56987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2043891" y="1567294"/>
            <a:ext cx="8651003" cy="509671"/>
          </a:xfrm>
        </p:spPr>
        <p:txBody>
          <a:bodyPr/>
          <a:lstStyle/>
          <a:p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The dataset contains 12 columns and 7787 rows. There also exist some null values in our data.</a:t>
            </a:r>
            <a:endParaRPr lang="en-IN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63BF1EF-C034-CDCC-9A08-1EF1B136D8D4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2043890" y="2384380"/>
            <a:ext cx="4922333" cy="2585197"/>
          </a:xfrm>
        </p:spPr>
        <p:txBody>
          <a:bodyPr/>
          <a:lstStyle/>
          <a:p>
            <a:pPr lvl="1"/>
            <a:r>
              <a:rPr lang="en-US" dirty="0"/>
              <a:t>Percentage of null values in director: 30.68%</a:t>
            </a:r>
          </a:p>
          <a:p>
            <a:pPr lvl="1"/>
            <a:r>
              <a:rPr lang="en-US" dirty="0"/>
              <a:t>Percentage of null values in the cast: 9.22%</a:t>
            </a:r>
          </a:p>
          <a:p>
            <a:pPr lvl="1"/>
            <a:r>
              <a:rPr lang="en-US" dirty="0"/>
              <a:t>Percentage of null values in the country: 6.51%</a:t>
            </a:r>
          </a:p>
          <a:p>
            <a:pPr lvl="1"/>
            <a:r>
              <a:rPr lang="en-US" dirty="0"/>
              <a:t>Percentage of null values in </a:t>
            </a:r>
            <a:r>
              <a:rPr lang="en-US" dirty="0" err="1"/>
              <a:t>date_added</a:t>
            </a:r>
            <a:r>
              <a:rPr lang="en-US" dirty="0"/>
              <a:t>: 0.13%</a:t>
            </a:r>
          </a:p>
          <a:p>
            <a:pPr lvl="1"/>
            <a:r>
              <a:rPr lang="en-US" dirty="0"/>
              <a:t>Percentage of null values in rating: 0.089%</a:t>
            </a:r>
            <a:endParaRPr lang="en-IN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59FCA40-A4C3-2FBE-1008-28C087430C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23373FE7-90B3-2CBB-0F11-B54238CB1A3B}"/>
              </a:ext>
            </a:extLst>
          </p:cNvPr>
          <p:cNvSpPr txBox="1">
            <a:spLocks/>
          </p:cNvSpPr>
          <p:nvPr/>
        </p:nvSpPr>
        <p:spPr>
          <a:xfrm>
            <a:off x="1767668" y="5033924"/>
            <a:ext cx="8651003" cy="5096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 spc="300">
                <a:solidFill>
                  <a:schemeClr val="accent3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933"/>
            <a:r>
              <a:rPr lang="en-US" spc="27" dirty="0">
                <a:solidFill>
                  <a:schemeClr val="accent3">
                    <a:lumMod val="60000"/>
                    <a:lumOff val="40000"/>
                  </a:schemeClr>
                </a:solidFill>
                <a:cs typeface="Georgia"/>
              </a:rPr>
              <a:t>Since</a:t>
            </a:r>
            <a:r>
              <a:rPr lang="en-US" spc="-13" dirty="0">
                <a:solidFill>
                  <a:schemeClr val="accent3">
                    <a:lumMod val="60000"/>
                    <a:lumOff val="40000"/>
                  </a:schemeClr>
                </a:solidFill>
                <a:cs typeface="Georgia"/>
              </a:rPr>
              <a:t> </a:t>
            </a:r>
            <a:r>
              <a:rPr lang="en-US" spc="33" dirty="0">
                <a:solidFill>
                  <a:schemeClr val="accent3">
                    <a:lumMod val="60000"/>
                    <a:lumOff val="40000"/>
                  </a:schemeClr>
                </a:solidFill>
                <a:cs typeface="Georgia"/>
              </a:rPr>
              <a:t>there</a:t>
            </a:r>
            <a:r>
              <a:rPr lang="en-US" spc="-7" dirty="0">
                <a:solidFill>
                  <a:schemeClr val="accent3">
                    <a:lumMod val="60000"/>
                    <a:lumOff val="40000"/>
                  </a:schemeClr>
                </a:solidFill>
                <a:cs typeface="Georgia"/>
              </a:rPr>
              <a:t> </a:t>
            </a:r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  <a:cs typeface="Georgia"/>
              </a:rPr>
              <a:t>are</a:t>
            </a:r>
            <a:r>
              <a:rPr lang="en-US" spc="-7" dirty="0">
                <a:solidFill>
                  <a:schemeClr val="accent3">
                    <a:lumMod val="60000"/>
                    <a:lumOff val="40000"/>
                  </a:schemeClr>
                </a:solidFill>
                <a:cs typeface="Georgia"/>
              </a:rPr>
              <a:t> </a:t>
            </a:r>
            <a:r>
              <a:rPr lang="en-US" spc="-27" dirty="0">
                <a:solidFill>
                  <a:schemeClr val="accent3">
                    <a:lumMod val="60000"/>
                    <a:lumOff val="40000"/>
                  </a:schemeClr>
                </a:solidFill>
                <a:cs typeface="Georgia"/>
              </a:rPr>
              <a:t>very</a:t>
            </a:r>
            <a:r>
              <a:rPr lang="en-US" spc="-13" dirty="0">
                <a:solidFill>
                  <a:schemeClr val="accent3">
                    <a:lumMod val="60000"/>
                    <a:lumOff val="40000"/>
                  </a:schemeClr>
                </a:solidFill>
                <a:cs typeface="Georgia"/>
              </a:rPr>
              <a:t> </a:t>
            </a:r>
            <a:r>
              <a:rPr lang="en-US" spc="47" dirty="0">
                <a:solidFill>
                  <a:schemeClr val="accent3">
                    <a:lumMod val="60000"/>
                    <a:lumOff val="40000"/>
                  </a:schemeClr>
                </a:solidFill>
                <a:cs typeface="Georgia"/>
              </a:rPr>
              <a:t>few</a:t>
            </a:r>
            <a:r>
              <a:rPr lang="en-US" spc="-7" dirty="0">
                <a:solidFill>
                  <a:schemeClr val="accent3">
                    <a:lumMod val="60000"/>
                    <a:lumOff val="40000"/>
                  </a:schemeClr>
                </a:solidFill>
                <a:cs typeface="Georgia"/>
              </a:rPr>
              <a:t> </a:t>
            </a:r>
            <a:r>
              <a:rPr lang="en-US" spc="40" dirty="0">
                <a:solidFill>
                  <a:schemeClr val="accent3">
                    <a:lumMod val="60000"/>
                    <a:lumOff val="40000"/>
                  </a:schemeClr>
                </a:solidFill>
                <a:cs typeface="Georgia"/>
              </a:rPr>
              <a:t>null</a:t>
            </a:r>
            <a:r>
              <a:rPr lang="en-US" spc="-7" dirty="0">
                <a:solidFill>
                  <a:schemeClr val="accent3">
                    <a:lumMod val="60000"/>
                    <a:lumOff val="40000"/>
                  </a:schemeClr>
                </a:solidFill>
                <a:cs typeface="Georgia"/>
              </a:rPr>
              <a:t> </a:t>
            </a:r>
            <a:r>
              <a:rPr lang="en-US" spc="20" dirty="0">
                <a:solidFill>
                  <a:schemeClr val="accent3">
                    <a:lumMod val="60000"/>
                    <a:lumOff val="40000"/>
                  </a:schemeClr>
                </a:solidFill>
                <a:cs typeface="Georgia"/>
              </a:rPr>
              <a:t>values</a:t>
            </a:r>
            <a:r>
              <a:rPr lang="en-US" spc="-13" dirty="0">
                <a:solidFill>
                  <a:schemeClr val="accent3">
                    <a:lumMod val="60000"/>
                    <a:lumOff val="40000"/>
                  </a:schemeClr>
                </a:solidFill>
                <a:cs typeface="Georgia"/>
              </a:rPr>
              <a:t> </a:t>
            </a:r>
            <a:r>
              <a:rPr lang="en-US" spc="47" dirty="0">
                <a:solidFill>
                  <a:schemeClr val="accent3">
                    <a:lumMod val="60000"/>
                    <a:lumOff val="40000"/>
                  </a:schemeClr>
                </a:solidFill>
                <a:cs typeface="Georgia"/>
              </a:rPr>
              <a:t>in</a:t>
            </a:r>
            <a:r>
              <a:rPr lang="en-US" spc="-7" dirty="0">
                <a:solidFill>
                  <a:schemeClr val="accent3">
                    <a:lumMod val="60000"/>
                    <a:lumOff val="40000"/>
                  </a:schemeClr>
                </a:solidFill>
                <a:cs typeface="Georgia"/>
              </a:rPr>
              <a:t> </a:t>
            </a:r>
            <a:r>
              <a:rPr lang="en-US" spc="27" dirty="0" err="1">
                <a:solidFill>
                  <a:schemeClr val="accent3">
                    <a:lumMod val="60000"/>
                    <a:lumOff val="40000"/>
                  </a:schemeClr>
                </a:solidFill>
                <a:cs typeface="Georgia"/>
              </a:rPr>
              <a:t>date_added</a:t>
            </a:r>
            <a:r>
              <a:rPr lang="en-US" spc="-7" dirty="0">
                <a:solidFill>
                  <a:schemeClr val="accent3">
                    <a:lumMod val="60000"/>
                    <a:lumOff val="40000"/>
                  </a:schemeClr>
                </a:solidFill>
                <a:cs typeface="Georgia"/>
              </a:rPr>
              <a:t> </a:t>
            </a:r>
            <a:r>
              <a:rPr lang="en-US" spc="27" dirty="0">
                <a:solidFill>
                  <a:schemeClr val="accent3">
                    <a:lumMod val="60000"/>
                    <a:lumOff val="40000"/>
                  </a:schemeClr>
                </a:solidFill>
                <a:cs typeface="Georgia"/>
              </a:rPr>
              <a:t>and</a:t>
            </a:r>
            <a:r>
              <a:rPr lang="en-US" spc="-13" dirty="0">
                <a:solidFill>
                  <a:schemeClr val="accent3">
                    <a:lumMod val="60000"/>
                    <a:lumOff val="40000"/>
                  </a:schemeClr>
                </a:solidFill>
                <a:cs typeface="Georgia"/>
              </a:rPr>
              <a:t> </a:t>
            </a:r>
            <a:r>
              <a:rPr lang="en-US" dirty="0">
                <a:solidFill>
                  <a:schemeClr val="accent3">
                    <a:lumMod val="60000"/>
                    <a:lumOff val="40000"/>
                  </a:schemeClr>
                </a:solidFill>
                <a:cs typeface="Georgia"/>
              </a:rPr>
              <a:t>rating</a:t>
            </a:r>
            <a:r>
              <a:rPr lang="en-US" spc="-7" dirty="0">
                <a:solidFill>
                  <a:schemeClr val="accent3">
                    <a:lumMod val="60000"/>
                    <a:lumOff val="40000"/>
                  </a:schemeClr>
                </a:solidFill>
                <a:cs typeface="Georgia"/>
              </a:rPr>
              <a:t> </a:t>
            </a:r>
            <a:r>
              <a:rPr lang="en-US" spc="53" dirty="0">
                <a:solidFill>
                  <a:schemeClr val="accent3">
                    <a:lumMod val="60000"/>
                    <a:lumOff val="40000"/>
                  </a:schemeClr>
                </a:solidFill>
                <a:cs typeface="Georgia"/>
              </a:rPr>
              <a:t>we</a:t>
            </a:r>
            <a:r>
              <a:rPr lang="en-US" spc="-7" dirty="0">
                <a:solidFill>
                  <a:schemeClr val="accent3">
                    <a:lumMod val="60000"/>
                    <a:lumOff val="40000"/>
                  </a:schemeClr>
                </a:solidFill>
                <a:cs typeface="Georgia"/>
              </a:rPr>
              <a:t> </a:t>
            </a:r>
            <a:r>
              <a:rPr lang="en-US" spc="27" dirty="0">
                <a:solidFill>
                  <a:schemeClr val="accent3">
                    <a:lumMod val="60000"/>
                    <a:lumOff val="40000"/>
                  </a:schemeClr>
                </a:solidFill>
                <a:cs typeface="Georgia"/>
              </a:rPr>
              <a:t>will</a:t>
            </a:r>
            <a:r>
              <a:rPr lang="en-US" spc="-13" dirty="0">
                <a:solidFill>
                  <a:schemeClr val="accent3">
                    <a:lumMod val="60000"/>
                    <a:lumOff val="40000"/>
                  </a:schemeClr>
                </a:solidFill>
                <a:cs typeface="Georgia"/>
              </a:rPr>
              <a:t> </a:t>
            </a:r>
            <a:r>
              <a:rPr lang="en-US" spc="-7" dirty="0">
                <a:solidFill>
                  <a:schemeClr val="accent3">
                    <a:lumMod val="60000"/>
                    <a:lumOff val="40000"/>
                  </a:schemeClr>
                </a:solidFill>
                <a:cs typeface="Georgia"/>
              </a:rPr>
              <a:t>drop </a:t>
            </a:r>
            <a:r>
              <a:rPr lang="en-US" spc="47" dirty="0">
                <a:solidFill>
                  <a:schemeClr val="accent3">
                    <a:lumMod val="60000"/>
                    <a:lumOff val="40000"/>
                  </a:schemeClr>
                </a:solidFill>
                <a:cs typeface="Georgia"/>
              </a:rPr>
              <a:t>them.</a:t>
            </a:r>
            <a:endParaRPr lang="en-US" dirty="0">
              <a:solidFill>
                <a:schemeClr val="accent3">
                  <a:lumMod val="60000"/>
                  <a:lumOff val="40000"/>
                </a:schemeClr>
              </a:solidFill>
              <a:cs typeface="Georgia"/>
            </a:endParaRPr>
          </a:p>
          <a:p>
            <a:pPr marL="16933"/>
            <a:r>
              <a:rPr lang="en-US" spc="152" dirty="0">
                <a:solidFill>
                  <a:schemeClr val="accent3">
                    <a:lumMod val="60000"/>
                    <a:lumOff val="40000"/>
                  </a:schemeClr>
                </a:solidFill>
                <a:cs typeface="Times New Roman"/>
              </a:rPr>
              <a:t>Finally,</a:t>
            </a:r>
            <a:r>
              <a:rPr lang="en-US" spc="-27" dirty="0">
                <a:solidFill>
                  <a:schemeClr val="accent3">
                    <a:lumMod val="60000"/>
                    <a:lumOff val="40000"/>
                  </a:schemeClr>
                </a:solidFill>
                <a:cs typeface="Times New Roman"/>
              </a:rPr>
              <a:t> </a:t>
            </a:r>
            <a:r>
              <a:rPr lang="en-US" spc="200" dirty="0">
                <a:solidFill>
                  <a:schemeClr val="accent3">
                    <a:lumMod val="60000"/>
                    <a:lumOff val="40000"/>
                  </a:schemeClr>
                </a:solidFill>
                <a:cs typeface="Times New Roman"/>
              </a:rPr>
              <a:t>we</a:t>
            </a:r>
            <a:r>
              <a:rPr lang="en-US" spc="-20" dirty="0">
                <a:solidFill>
                  <a:schemeClr val="accent3">
                    <a:lumMod val="60000"/>
                    <a:lumOff val="40000"/>
                  </a:schemeClr>
                </a:solidFill>
                <a:cs typeface="Times New Roman"/>
              </a:rPr>
              <a:t> </a:t>
            </a:r>
            <a:r>
              <a:rPr lang="en-US" spc="127" dirty="0">
                <a:solidFill>
                  <a:schemeClr val="accent3">
                    <a:lumMod val="60000"/>
                    <a:lumOff val="40000"/>
                  </a:schemeClr>
                </a:solidFill>
                <a:cs typeface="Times New Roman"/>
              </a:rPr>
              <a:t>will</a:t>
            </a:r>
            <a:r>
              <a:rPr lang="en-US" spc="-27" dirty="0">
                <a:solidFill>
                  <a:schemeClr val="accent3">
                    <a:lumMod val="60000"/>
                    <a:lumOff val="40000"/>
                  </a:schemeClr>
                </a:solidFill>
                <a:cs typeface="Times New Roman"/>
              </a:rPr>
              <a:t> </a:t>
            </a:r>
            <a:r>
              <a:rPr lang="en-US" spc="213" dirty="0">
                <a:solidFill>
                  <a:schemeClr val="accent3">
                    <a:lumMod val="60000"/>
                    <a:lumOff val="40000"/>
                  </a:schemeClr>
                </a:solidFill>
                <a:cs typeface="Times New Roman"/>
              </a:rPr>
              <a:t>do</a:t>
            </a:r>
            <a:r>
              <a:rPr lang="en-US" spc="-20" dirty="0">
                <a:solidFill>
                  <a:schemeClr val="accent3">
                    <a:lumMod val="60000"/>
                    <a:lumOff val="40000"/>
                  </a:schemeClr>
                </a:solidFill>
                <a:cs typeface="Times New Roman"/>
              </a:rPr>
              <a:t> </a:t>
            </a:r>
            <a:r>
              <a:rPr lang="en-US" spc="247" dirty="0">
                <a:solidFill>
                  <a:schemeClr val="accent3">
                    <a:lumMod val="60000"/>
                    <a:lumOff val="40000"/>
                  </a:schemeClr>
                </a:solidFill>
                <a:cs typeface="Times New Roman"/>
              </a:rPr>
              <a:t>some</a:t>
            </a:r>
            <a:r>
              <a:rPr lang="en-US" spc="-20" dirty="0">
                <a:solidFill>
                  <a:schemeClr val="accent3">
                    <a:lumMod val="60000"/>
                    <a:lumOff val="40000"/>
                  </a:schemeClr>
                </a:solidFill>
                <a:cs typeface="Times New Roman"/>
              </a:rPr>
              <a:t> </a:t>
            </a:r>
            <a:r>
              <a:rPr lang="en-US" spc="200" dirty="0">
                <a:solidFill>
                  <a:schemeClr val="accent3">
                    <a:lumMod val="60000"/>
                    <a:lumOff val="40000"/>
                  </a:schemeClr>
                </a:solidFill>
                <a:cs typeface="Times New Roman"/>
              </a:rPr>
              <a:t>feature</a:t>
            </a:r>
            <a:r>
              <a:rPr lang="en-US" spc="-27" dirty="0">
                <a:solidFill>
                  <a:schemeClr val="accent3">
                    <a:lumMod val="60000"/>
                    <a:lumOff val="40000"/>
                  </a:schemeClr>
                </a:solidFill>
                <a:cs typeface="Times New Roman"/>
              </a:rPr>
              <a:t> </a:t>
            </a:r>
            <a:r>
              <a:rPr lang="en-US" spc="207" dirty="0">
                <a:solidFill>
                  <a:schemeClr val="accent3">
                    <a:lumMod val="60000"/>
                    <a:lumOff val="40000"/>
                  </a:schemeClr>
                </a:solidFill>
                <a:cs typeface="Times New Roman"/>
              </a:rPr>
              <a:t>engineering</a:t>
            </a:r>
            <a:r>
              <a:rPr lang="en-US" spc="-20" dirty="0">
                <a:solidFill>
                  <a:schemeClr val="accent3">
                    <a:lumMod val="60000"/>
                    <a:lumOff val="40000"/>
                  </a:schemeClr>
                </a:solidFill>
                <a:cs typeface="Times New Roman"/>
              </a:rPr>
              <a:t> </a:t>
            </a:r>
            <a:r>
              <a:rPr lang="en-US" spc="220" dirty="0">
                <a:solidFill>
                  <a:schemeClr val="accent3">
                    <a:lumMod val="60000"/>
                    <a:lumOff val="40000"/>
                  </a:schemeClr>
                </a:solidFill>
                <a:cs typeface="Times New Roman"/>
              </a:rPr>
              <a:t>to</a:t>
            </a:r>
            <a:r>
              <a:rPr lang="en-US" spc="-20" dirty="0">
                <a:solidFill>
                  <a:schemeClr val="accent3">
                    <a:lumMod val="60000"/>
                    <a:lumOff val="40000"/>
                  </a:schemeClr>
                </a:solidFill>
                <a:cs typeface="Times New Roman"/>
              </a:rPr>
              <a:t> </a:t>
            </a:r>
            <a:r>
              <a:rPr lang="en-US" spc="193" dirty="0">
                <a:solidFill>
                  <a:schemeClr val="accent3">
                    <a:lumMod val="60000"/>
                    <a:lumOff val="40000"/>
                  </a:schemeClr>
                </a:solidFill>
                <a:cs typeface="Times New Roman"/>
              </a:rPr>
              <a:t>create</a:t>
            </a:r>
            <a:r>
              <a:rPr lang="en-US" spc="-27" dirty="0">
                <a:solidFill>
                  <a:schemeClr val="accent3">
                    <a:lumMod val="60000"/>
                    <a:lumOff val="40000"/>
                  </a:schemeClr>
                </a:solidFill>
                <a:cs typeface="Times New Roman"/>
              </a:rPr>
              <a:t> a </a:t>
            </a:r>
            <a:r>
              <a:rPr lang="en-US" spc="173" dirty="0">
                <a:solidFill>
                  <a:schemeClr val="accent3">
                    <a:lumMod val="60000"/>
                    <a:lumOff val="40000"/>
                  </a:schemeClr>
                </a:solidFill>
                <a:cs typeface="Times New Roman"/>
              </a:rPr>
              <a:t>few</a:t>
            </a:r>
            <a:r>
              <a:rPr lang="en-US" spc="-20" dirty="0">
                <a:solidFill>
                  <a:schemeClr val="accent3">
                    <a:lumMod val="60000"/>
                    <a:lumOff val="40000"/>
                  </a:schemeClr>
                </a:solidFill>
                <a:cs typeface="Times New Roman"/>
              </a:rPr>
              <a:t> </a:t>
            </a:r>
            <a:r>
              <a:rPr lang="en-US" spc="233" dirty="0">
                <a:solidFill>
                  <a:schemeClr val="accent3">
                    <a:lumMod val="60000"/>
                    <a:lumOff val="40000"/>
                  </a:schemeClr>
                </a:solidFill>
                <a:cs typeface="Times New Roman"/>
              </a:rPr>
              <a:t>new</a:t>
            </a:r>
            <a:r>
              <a:rPr lang="en-US" spc="-20" dirty="0">
                <a:solidFill>
                  <a:schemeClr val="accent3">
                    <a:lumMod val="60000"/>
                    <a:lumOff val="40000"/>
                  </a:schemeClr>
                </a:solidFill>
                <a:cs typeface="Times New Roman"/>
              </a:rPr>
              <a:t> </a:t>
            </a:r>
            <a:r>
              <a:rPr lang="en-US" spc="167" dirty="0">
                <a:solidFill>
                  <a:schemeClr val="accent3">
                    <a:lumMod val="60000"/>
                    <a:lumOff val="40000"/>
                  </a:schemeClr>
                </a:solidFill>
                <a:cs typeface="Times New Roman"/>
              </a:rPr>
              <a:t>variables:</a:t>
            </a:r>
            <a:endParaRPr lang="en-US" dirty="0">
              <a:solidFill>
                <a:schemeClr val="accent3">
                  <a:lumMod val="60000"/>
                  <a:lumOff val="40000"/>
                </a:schemeClr>
              </a:solidFill>
              <a:cs typeface="Times New Roman"/>
            </a:endParaRPr>
          </a:p>
          <a:p>
            <a:endParaRPr lang="en-IN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AC6F185-7C35-C04E-88E3-FB90F1159603}"/>
              </a:ext>
            </a:extLst>
          </p:cNvPr>
          <p:cNvSpPr/>
          <p:nvPr/>
        </p:nvSpPr>
        <p:spPr>
          <a:xfrm>
            <a:off x="2565132" y="350369"/>
            <a:ext cx="657583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IN" sz="5400" b="0" u="sng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+mj-lt"/>
                <a:cs typeface="Times New Roman"/>
              </a:rPr>
              <a:t>Dataset summary:</a:t>
            </a:r>
            <a:endParaRPr lang="en-IN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524833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F815E7E-2D0E-28B3-AD37-FA56078C38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508803" y="1873250"/>
            <a:ext cx="4114800" cy="365125"/>
          </a:xfrm>
        </p:spPr>
        <p:txBody>
          <a:bodyPr/>
          <a:lstStyle/>
          <a:p>
            <a:pPr marL="16933" algn="ctr">
              <a:spcBef>
                <a:spcPts val="133"/>
              </a:spcBef>
            </a:pPr>
            <a:r>
              <a:rPr lang="en-IN" sz="2500" b="1" spc="160" dirty="0">
                <a:uFill>
                  <a:solidFill>
                    <a:srgbClr val="000000"/>
                  </a:solidFill>
                </a:uFill>
                <a:cs typeface="Times New Roman"/>
              </a:rPr>
              <a:t>Type:</a:t>
            </a:r>
            <a:endParaRPr lang="en-IN" sz="2500" dirty="0">
              <a:cs typeface="Times New Roman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3640CD6-1CBD-4FBE-258B-28D1D8091A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10" name="Footer Placeholder 6">
            <a:extLst>
              <a:ext uri="{FF2B5EF4-FFF2-40B4-BE49-F238E27FC236}">
                <a16:creationId xmlns:a16="http://schemas.microsoft.com/office/drawing/2014/main" id="{5C787320-BD19-2F7D-B945-CC981E090C81}"/>
              </a:ext>
            </a:extLst>
          </p:cNvPr>
          <p:cNvSpPr txBox="1">
            <a:spLocks/>
          </p:cNvSpPr>
          <p:nvPr/>
        </p:nvSpPr>
        <p:spPr>
          <a:xfrm>
            <a:off x="1082432" y="2234810"/>
            <a:ext cx="6340343" cy="21620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kern="1200" spc="0">
                <a:solidFill>
                  <a:schemeClr val="bg1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933" marR="6773" algn="just">
              <a:spcBef>
                <a:spcPts val="1933"/>
              </a:spcBef>
            </a:pPr>
            <a:r>
              <a:rPr lang="en-US" sz="2800" spc="227" dirty="0">
                <a:cs typeface="Times New Roman"/>
              </a:rPr>
              <a:t>69.1%</a:t>
            </a:r>
            <a:r>
              <a:rPr lang="en-US" sz="2800" spc="-40" dirty="0">
                <a:cs typeface="Times New Roman"/>
              </a:rPr>
              <a:t> </a:t>
            </a:r>
            <a:r>
              <a:rPr lang="en-US" sz="2800" spc="207" dirty="0">
                <a:cs typeface="Times New Roman"/>
              </a:rPr>
              <a:t>of</a:t>
            </a:r>
            <a:r>
              <a:rPr lang="en-US" sz="2800" spc="-33" dirty="0">
                <a:cs typeface="Times New Roman"/>
              </a:rPr>
              <a:t> </a:t>
            </a:r>
            <a:r>
              <a:rPr lang="en-US" sz="2800" spc="305" dirty="0">
                <a:cs typeface="Times New Roman"/>
              </a:rPr>
              <a:t>the</a:t>
            </a:r>
            <a:r>
              <a:rPr lang="en-US" sz="2800" spc="-40" dirty="0">
                <a:cs typeface="Times New Roman"/>
              </a:rPr>
              <a:t> </a:t>
            </a:r>
            <a:r>
              <a:rPr lang="en-US" sz="2800" spc="293" dirty="0">
                <a:cs typeface="Times New Roman"/>
              </a:rPr>
              <a:t>content</a:t>
            </a:r>
            <a:r>
              <a:rPr lang="en-US" sz="2800" spc="-33" dirty="0">
                <a:cs typeface="Times New Roman"/>
              </a:rPr>
              <a:t> </a:t>
            </a:r>
            <a:r>
              <a:rPr lang="en-US" sz="2800" spc="207" dirty="0">
                <a:cs typeface="Times New Roman"/>
              </a:rPr>
              <a:t>available</a:t>
            </a:r>
            <a:r>
              <a:rPr lang="en-US" sz="2800" spc="-33" dirty="0">
                <a:cs typeface="Times New Roman"/>
              </a:rPr>
              <a:t> </a:t>
            </a:r>
            <a:r>
              <a:rPr lang="en-US" sz="2800" spc="320" dirty="0">
                <a:cs typeface="Times New Roman"/>
              </a:rPr>
              <a:t>on  </a:t>
            </a:r>
            <a:r>
              <a:rPr lang="en-US" sz="2800" spc="253" dirty="0">
                <a:cs typeface="Times New Roman"/>
              </a:rPr>
              <a:t>Netﬂix</a:t>
            </a:r>
            <a:r>
              <a:rPr lang="en-US" sz="2800" spc="-60" dirty="0">
                <a:cs typeface="Times New Roman"/>
              </a:rPr>
              <a:t> </a:t>
            </a:r>
            <a:r>
              <a:rPr lang="en-US" sz="2800" spc="272" dirty="0">
                <a:cs typeface="Times New Roman"/>
              </a:rPr>
              <a:t>are</a:t>
            </a:r>
            <a:r>
              <a:rPr lang="en-US" sz="2800" spc="-53" dirty="0">
                <a:cs typeface="Times New Roman"/>
              </a:rPr>
              <a:t> </a:t>
            </a:r>
            <a:r>
              <a:rPr lang="en-US" sz="2800" spc="247" dirty="0">
                <a:cs typeface="Times New Roman"/>
              </a:rPr>
              <a:t>movies;</a:t>
            </a:r>
            <a:r>
              <a:rPr lang="en-US" sz="2800" spc="-53" dirty="0">
                <a:cs typeface="Times New Roman"/>
              </a:rPr>
              <a:t> </a:t>
            </a:r>
            <a:r>
              <a:rPr lang="en-US" sz="2800" spc="305" dirty="0">
                <a:cs typeface="Times New Roman"/>
              </a:rPr>
              <a:t>the</a:t>
            </a:r>
            <a:r>
              <a:rPr lang="en-US" sz="2800" spc="-53" dirty="0">
                <a:cs typeface="Times New Roman"/>
              </a:rPr>
              <a:t> </a:t>
            </a:r>
            <a:r>
              <a:rPr lang="en-US" sz="2800" spc="293" dirty="0">
                <a:cs typeface="Times New Roman"/>
              </a:rPr>
              <a:t>remaining  </a:t>
            </a:r>
            <a:r>
              <a:rPr lang="en-US" sz="2800" spc="272" dirty="0">
                <a:cs typeface="Times New Roman"/>
              </a:rPr>
              <a:t>30.9% are</a:t>
            </a:r>
            <a:r>
              <a:rPr lang="en-US" sz="2800" spc="-420" dirty="0">
                <a:cs typeface="Times New Roman"/>
              </a:rPr>
              <a:t> </a:t>
            </a:r>
            <a:r>
              <a:rPr lang="en-US" sz="2800" spc="33" dirty="0">
                <a:cs typeface="Times New Roman"/>
              </a:rPr>
              <a:t>TV </a:t>
            </a:r>
            <a:r>
              <a:rPr lang="en-US" sz="2800" spc="220" dirty="0">
                <a:cs typeface="Times New Roman"/>
              </a:rPr>
              <a:t>Shows.</a:t>
            </a:r>
            <a:endParaRPr lang="en-US" sz="2800" dirty="0">
              <a:cs typeface="Times New Roman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E164BF2-7B3C-4470-DC0A-3FC1ED389B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0010" y="2096067"/>
            <a:ext cx="4205223" cy="413013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96B817D-29AC-C7B6-A29C-34C75F8EF1EF}"/>
              </a:ext>
            </a:extLst>
          </p:cNvPr>
          <p:cNvSpPr/>
          <p:nvPr/>
        </p:nvSpPr>
        <p:spPr>
          <a:xfrm>
            <a:off x="1197564" y="530292"/>
            <a:ext cx="938430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IN" sz="5400" b="0" u="sng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+mj-lt"/>
                <a:cs typeface="Times New Roman"/>
              </a:rPr>
              <a:t>Exploratory Data Analysis:</a:t>
            </a:r>
            <a:endParaRPr lang="en-IN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50634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8F014F1-17E7-8BB9-EB15-EFC1941775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6677"/>
            <a:ext cx="10515600" cy="1325563"/>
          </a:xfrm>
        </p:spPr>
        <p:txBody>
          <a:bodyPr/>
          <a:lstStyle/>
          <a:p>
            <a:pPr algn="l"/>
            <a:r>
              <a:rPr lang="en-US" sz="3000" dirty="0"/>
              <a:t>Types of content available on Netflix,</a:t>
            </a:r>
            <a:br>
              <a:rPr lang="en-US" sz="3000" dirty="0"/>
            </a:br>
            <a:r>
              <a:rPr lang="en-US" sz="3000" dirty="0"/>
              <a:t>and the ratings of Movies &amp; TV Shows</a:t>
            </a:r>
            <a:endParaRPr lang="en-IN" sz="30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E503F6-36AB-5E81-B7B3-9D6FAEB9F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907807" y="1484357"/>
            <a:ext cx="5284193" cy="2107221"/>
          </a:xfrm>
        </p:spPr>
        <p:txBody>
          <a:bodyPr/>
          <a:lstStyle/>
          <a:p>
            <a:pPr marL="485128" marR="502061" indent="-469042">
              <a:spcBef>
                <a:spcPts val="133"/>
              </a:spcBef>
              <a:buFont typeface="Arial MT"/>
              <a:buChar char="●"/>
              <a:tabLst>
                <a:tab pos="485128" algn="l"/>
                <a:tab pos="485975" algn="l"/>
              </a:tabLst>
            </a:pPr>
            <a:r>
              <a:rPr lang="en-US" sz="1600" spc="-7" dirty="0">
                <a:cs typeface="Times New Roman"/>
              </a:rPr>
              <a:t>T</a:t>
            </a:r>
            <a:r>
              <a:rPr lang="en-US" sz="1600" spc="-200" dirty="0">
                <a:cs typeface="Times New Roman"/>
              </a:rPr>
              <a:t>V</a:t>
            </a:r>
            <a:r>
              <a:rPr lang="en-US" sz="1600" dirty="0">
                <a:cs typeface="Times New Roman"/>
              </a:rPr>
              <a:t>-MA</a:t>
            </a:r>
            <a:r>
              <a:rPr lang="en-US" sz="1600" spc="-120" dirty="0">
                <a:cs typeface="Times New Roman"/>
              </a:rPr>
              <a:t> </a:t>
            </a:r>
            <a:r>
              <a:rPr lang="en-US" sz="1600" dirty="0">
                <a:cs typeface="Times New Roman"/>
              </a:rPr>
              <a:t>has </a:t>
            </a:r>
            <a:r>
              <a:rPr lang="en-US" sz="1600" spc="-7" dirty="0">
                <a:cs typeface="Times New Roman"/>
              </a:rPr>
              <a:t>th</a:t>
            </a:r>
            <a:r>
              <a:rPr lang="en-US" sz="1600" dirty="0">
                <a:cs typeface="Times New Roman"/>
              </a:rPr>
              <a:t>e</a:t>
            </a:r>
            <a:r>
              <a:rPr lang="en-US" sz="1600" spc="-7" dirty="0">
                <a:cs typeface="Times New Roman"/>
              </a:rPr>
              <a:t> </a:t>
            </a:r>
            <a:r>
              <a:rPr lang="en-US" sz="1600" dirty="0">
                <a:cs typeface="Times New Roman"/>
              </a:rPr>
              <a:t>highest number of ratings</a:t>
            </a:r>
            <a:r>
              <a:rPr lang="en-US" sz="1600" spc="-20" dirty="0">
                <a:cs typeface="Times New Roman"/>
              </a:rPr>
              <a:t> </a:t>
            </a:r>
            <a:r>
              <a:rPr lang="en-US" sz="1600" dirty="0">
                <a:cs typeface="Times New Roman"/>
              </a:rPr>
              <a:t>for</a:t>
            </a:r>
            <a:r>
              <a:rPr lang="en-US" sz="1600" spc="-20" dirty="0">
                <a:cs typeface="Times New Roman"/>
              </a:rPr>
              <a:t> </a:t>
            </a:r>
            <a:r>
              <a:rPr lang="en-US" sz="1600" spc="-7" dirty="0">
                <a:cs typeface="Times New Roman"/>
              </a:rPr>
              <a:t>tv</a:t>
            </a:r>
            <a:r>
              <a:rPr lang="en-US" sz="1600" spc="-27" dirty="0">
                <a:cs typeface="Times New Roman"/>
              </a:rPr>
              <a:t> </a:t>
            </a:r>
            <a:r>
              <a:rPr lang="en-US" sz="1600" spc="-7" dirty="0">
                <a:cs typeface="Times New Roman"/>
              </a:rPr>
              <a:t>shows.</a:t>
            </a:r>
            <a:r>
              <a:rPr lang="en-US" sz="1600" spc="-20" dirty="0">
                <a:cs typeface="Times New Roman"/>
              </a:rPr>
              <a:t> </a:t>
            </a:r>
            <a:r>
              <a:rPr lang="en-US" sz="1600" spc="-7" dirty="0" err="1">
                <a:cs typeface="Times New Roman"/>
              </a:rPr>
              <a:t>i,e</a:t>
            </a:r>
            <a:r>
              <a:rPr lang="en-US" sz="1600" spc="-7" dirty="0">
                <a:cs typeface="Times New Roman"/>
              </a:rPr>
              <a:t>.</a:t>
            </a:r>
            <a:r>
              <a:rPr lang="en-US" sz="1600" spc="-27" dirty="0">
                <a:cs typeface="Times New Roman"/>
              </a:rPr>
              <a:t> </a:t>
            </a:r>
            <a:r>
              <a:rPr lang="en-US" sz="1600" spc="-7" dirty="0">
                <a:cs typeface="Times New Roman"/>
              </a:rPr>
              <a:t>adult</a:t>
            </a:r>
            <a:r>
              <a:rPr lang="en-US" sz="1600" spc="-20" dirty="0">
                <a:cs typeface="Times New Roman"/>
              </a:rPr>
              <a:t> </a:t>
            </a:r>
            <a:r>
              <a:rPr lang="en-US" sz="1600" dirty="0">
                <a:cs typeface="Times New Roman"/>
              </a:rPr>
              <a:t>ratings.</a:t>
            </a:r>
          </a:p>
          <a:p>
            <a:pPr marL="485128" marR="673928" indent="-469042">
              <a:buFont typeface="Arial MT"/>
              <a:buChar char="●"/>
              <a:tabLst>
                <a:tab pos="485128" algn="l"/>
                <a:tab pos="485975" algn="l"/>
              </a:tabLst>
            </a:pPr>
            <a:r>
              <a:rPr lang="en-US" sz="1600" spc="-7" dirty="0">
                <a:cs typeface="Times New Roman"/>
              </a:rPr>
              <a:t>T</a:t>
            </a:r>
            <a:r>
              <a:rPr lang="en-US" sz="1600" spc="-200" dirty="0">
                <a:cs typeface="Times New Roman"/>
              </a:rPr>
              <a:t>V</a:t>
            </a:r>
            <a:r>
              <a:rPr lang="en-US" sz="1600" dirty="0">
                <a:cs typeface="Times New Roman"/>
              </a:rPr>
              <a:t>-MA</a:t>
            </a:r>
            <a:r>
              <a:rPr lang="en-US" sz="1600" spc="-120" dirty="0">
                <a:cs typeface="Times New Roman"/>
              </a:rPr>
              <a:t> </a:t>
            </a:r>
            <a:r>
              <a:rPr lang="en-US" sz="1600" dirty="0">
                <a:cs typeface="Times New Roman"/>
              </a:rPr>
              <a:t>has </a:t>
            </a:r>
            <a:r>
              <a:rPr lang="en-US" sz="1600" spc="-7" dirty="0">
                <a:cs typeface="Times New Roman"/>
              </a:rPr>
              <a:t>th</a:t>
            </a:r>
            <a:r>
              <a:rPr lang="en-US" sz="1600" dirty="0">
                <a:cs typeface="Times New Roman"/>
              </a:rPr>
              <a:t>e</a:t>
            </a:r>
            <a:r>
              <a:rPr lang="en-US" sz="1600" spc="-7" dirty="0">
                <a:cs typeface="Times New Roman"/>
              </a:rPr>
              <a:t> </a:t>
            </a:r>
            <a:r>
              <a:rPr lang="en-US" sz="1600" dirty="0">
                <a:cs typeface="Times New Roman"/>
              </a:rPr>
              <a:t>highest number of ratings</a:t>
            </a:r>
            <a:r>
              <a:rPr lang="en-US" sz="1600" spc="-27" dirty="0">
                <a:cs typeface="Times New Roman"/>
              </a:rPr>
              <a:t> </a:t>
            </a:r>
            <a:r>
              <a:rPr lang="en-US" sz="1600" dirty="0">
                <a:cs typeface="Times New Roman"/>
              </a:rPr>
              <a:t>for</a:t>
            </a:r>
            <a:r>
              <a:rPr lang="en-US" sz="1600" spc="-20" dirty="0">
                <a:cs typeface="Times New Roman"/>
              </a:rPr>
              <a:t> </a:t>
            </a:r>
            <a:r>
              <a:rPr lang="en-US" sz="1600" spc="-7" dirty="0">
                <a:cs typeface="Times New Roman"/>
              </a:rPr>
              <a:t>movies</a:t>
            </a:r>
            <a:r>
              <a:rPr lang="en-US" sz="1600" spc="-33" dirty="0">
                <a:cs typeface="Times New Roman"/>
              </a:rPr>
              <a:t> </a:t>
            </a:r>
            <a:r>
              <a:rPr lang="en-US" sz="1600" spc="-7" dirty="0" err="1">
                <a:cs typeface="Times New Roman"/>
              </a:rPr>
              <a:t>i,e</a:t>
            </a:r>
            <a:r>
              <a:rPr lang="en-US" sz="1600" spc="-7" dirty="0">
                <a:cs typeface="Times New Roman"/>
              </a:rPr>
              <a:t>.</a:t>
            </a:r>
            <a:r>
              <a:rPr lang="en-US" sz="1600" spc="-27" dirty="0">
                <a:cs typeface="Times New Roman"/>
              </a:rPr>
              <a:t> </a:t>
            </a:r>
            <a:r>
              <a:rPr lang="en-US" sz="1600" spc="-7" dirty="0">
                <a:cs typeface="Times New Roman"/>
              </a:rPr>
              <a:t>adult</a:t>
            </a:r>
            <a:r>
              <a:rPr lang="en-US" sz="1600" spc="-27" dirty="0">
                <a:cs typeface="Times New Roman"/>
              </a:rPr>
              <a:t> </a:t>
            </a:r>
            <a:r>
              <a:rPr lang="en-US" sz="1600" dirty="0">
                <a:cs typeface="Times New Roman"/>
              </a:rPr>
              <a:t>ratings.</a:t>
            </a:r>
          </a:p>
          <a:p>
            <a:pPr marL="485128" marR="6773" indent="-469042">
              <a:buFont typeface="Arial MT"/>
              <a:buChar char="●"/>
              <a:tabLst>
                <a:tab pos="485128" algn="l"/>
                <a:tab pos="485975" algn="l"/>
              </a:tabLst>
            </a:pPr>
            <a:r>
              <a:rPr lang="en-US" sz="1600" spc="-7" dirty="0">
                <a:cs typeface="Times New Roman"/>
              </a:rPr>
              <a:t>i</a:t>
            </a:r>
            <a:r>
              <a:rPr lang="en-US" sz="1600" dirty="0">
                <a:cs typeface="Times New Roman"/>
              </a:rPr>
              <a:t>n</a:t>
            </a:r>
            <a:r>
              <a:rPr lang="en-US" sz="1600" spc="-7" dirty="0">
                <a:cs typeface="Times New Roman"/>
              </a:rPr>
              <a:t> </a:t>
            </a:r>
            <a:r>
              <a:rPr lang="en-US" sz="1600" dirty="0">
                <a:cs typeface="Times New Roman"/>
              </a:rPr>
              <a:t>both </a:t>
            </a:r>
            <a:r>
              <a:rPr lang="en-US" sz="1600" spc="-7" dirty="0">
                <a:cs typeface="Times New Roman"/>
              </a:rPr>
              <a:t>case</a:t>
            </a:r>
            <a:r>
              <a:rPr lang="en-US" sz="1600" dirty="0">
                <a:cs typeface="Times New Roman"/>
              </a:rPr>
              <a:t>s</a:t>
            </a:r>
            <a:r>
              <a:rPr lang="en-US" sz="1600" spc="-47" dirty="0">
                <a:cs typeface="Times New Roman"/>
              </a:rPr>
              <a:t> </a:t>
            </a:r>
            <a:r>
              <a:rPr lang="en-US" sz="1600" spc="-7" dirty="0">
                <a:cs typeface="Times New Roman"/>
              </a:rPr>
              <a:t>T</a:t>
            </a:r>
            <a:r>
              <a:rPr lang="en-US" sz="1600" spc="-200" dirty="0">
                <a:cs typeface="Times New Roman"/>
              </a:rPr>
              <a:t>V</a:t>
            </a:r>
            <a:r>
              <a:rPr lang="en-US" sz="1600" dirty="0">
                <a:cs typeface="Times New Roman"/>
              </a:rPr>
              <a:t>-MA</a:t>
            </a:r>
            <a:r>
              <a:rPr lang="en-US" sz="1600" spc="-120" dirty="0">
                <a:cs typeface="Times New Roman"/>
              </a:rPr>
              <a:t> </a:t>
            </a:r>
            <a:r>
              <a:rPr lang="en-US" sz="1600" dirty="0">
                <a:cs typeface="Times New Roman"/>
              </a:rPr>
              <a:t>has </a:t>
            </a:r>
            <a:r>
              <a:rPr lang="en-US" sz="1600" spc="-7" dirty="0">
                <a:cs typeface="Times New Roman"/>
              </a:rPr>
              <a:t>th</a:t>
            </a:r>
            <a:r>
              <a:rPr lang="en-US" sz="1600" dirty="0">
                <a:cs typeface="Times New Roman"/>
              </a:rPr>
              <a:t>e</a:t>
            </a:r>
            <a:r>
              <a:rPr lang="en-US" sz="1600" spc="-7" dirty="0">
                <a:cs typeface="Times New Roman"/>
              </a:rPr>
              <a:t> </a:t>
            </a:r>
            <a:r>
              <a:rPr lang="en-US" sz="1600" dirty="0">
                <a:cs typeface="Times New Roman"/>
              </a:rPr>
              <a:t>highest  number</a:t>
            </a:r>
            <a:r>
              <a:rPr lang="en-US" sz="1600" spc="-7" dirty="0">
                <a:cs typeface="Times New Roman"/>
              </a:rPr>
              <a:t> </a:t>
            </a:r>
            <a:r>
              <a:rPr lang="en-US" sz="1600" dirty="0">
                <a:cs typeface="Times New Roman"/>
              </a:rPr>
              <a:t>of</a:t>
            </a:r>
            <a:r>
              <a:rPr lang="en-US" sz="1600" spc="-7" dirty="0">
                <a:cs typeface="Times New Roman"/>
              </a:rPr>
              <a:t> </a:t>
            </a:r>
            <a:r>
              <a:rPr lang="en-US" sz="1600" dirty="0">
                <a:cs typeface="Times New Roman"/>
              </a:rPr>
              <a:t>ratings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26D2C5-18EC-2045-46A8-1627F2A46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1564FC8-1B7C-0D45-FCB7-5F4B582D64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238" y="3213638"/>
            <a:ext cx="4551061" cy="2939816"/>
          </a:xfrm>
          <a:prstGeom prst="rect">
            <a:avLst/>
          </a:prstGeom>
        </p:spPr>
      </p:pic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09B3EEBF-7880-926F-FE29-1DB22A8F4B07}"/>
              </a:ext>
            </a:extLst>
          </p:cNvPr>
          <p:cNvSpPr txBox="1">
            <a:spLocks/>
          </p:cNvSpPr>
          <p:nvPr/>
        </p:nvSpPr>
        <p:spPr>
          <a:xfrm>
            <a:off x="820499" y="1484357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kern="1200" spc="0">
                <a:solidFill>
                  <a:schemeClr val="bg1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Types:</a:t>
            </a:r>
          </a:p>
        </p:txBody>
      </p:sp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986A3B64-675F-9663-9AE4-EC8C92F275C1}"/>
              </a:ext>
            </a:extLst>
          </p:cNvPr>
          <p:cNvSpPr txBox="1">
            <a:spLocks/>
          </p:cNvSpPr>
          <p:nvPr/>
        </p:nvSpPr>
        <p:spPr>
          <a:xfrm>
            <a:off x="7256703" y="144701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kern="1200" spc="0">
                <a:solidFill>
                  <a:schemeClr val="bg1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Ratings:</a:t>
            </a:r>
          </a:p>
        </p:txBody>
      </p:sp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DE04D262-E1CC-4895-B58D-76D7EEF3407D}"/>
              </a:ext>
            </a:extLst>
          </p:cNvPr>
          <p:cNvSpPr txBox="1">
            <a:spLocks/>
          </p:cNvSpPr>
          <p:nvPr/>
        </p:nvSpPr>
        <p:spPr>
          <a:xfrm>
            <a:off x="996535" y="1784906"/>
            <a:ext cx="4287659" cy="9788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kern="1200" spc="0">
                <a:solidFill>
                  <a:schemeClr val="bg1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spc="-7" dirty="0">
                <a:cs typeface="Times New Roman"/>
              </a:rPr>
              <a:t>Netflix </a:t>
            </a:r>
            <a:r>
              <a:rPr lang="en-US" sz="1600" dirty="0">
                <a:cs typeface="Times New Roman"/>
              </a:rPr>
              <a:t>has 5372 </a:t>
            </a:r>
            <a:r>
              <a:rPr lang="en-US" sz="1600" spc="-7" dirty="0">
                <a:cs typeface="Times New Roman"/>
              </a:rPr>
              <a:t>movies and </a:t>
            </a:r>
            <a:r>
              <a:rPr lang="en-US" sz="1600" dirty="0">
                <a:cs typeface="Times New Roman"/>
              </a:rPr>
              <a:t>2398 </a:t>
            </a:r>
            <a:r>
              <a:rPr lang="en-US" sz="1600" spc="7" dirty="0">
                <a:cs typeface="Times New Roman"/>
              </a:rPr>
              <a:t> </a:t>
            </a:r>
            <a:r>
              <a:rPr lang="en-US" sz="1600" spc="-7" dirty="0">
                <a:cs typeface="Times New Roman"/>
              </a:rPr>
              <a:t>TV shows, there are more</a:t>
            </a:r>
            <a:r>
              <a:rPr lang="en-US" sz="1600" dirty="0">
                <a:cs typeface="Times New Roman"/>
              </a:rPr>
              <a:t> number </a:t>
            </a:r>
            <a:r>
              <a:rPr lang="en-US" sz="1600" spc="7" dirty="0">
                <a:cs typeface="Times New Roman"/>
              </a:rPr>
              <a:t> </a:t>
            </a:r>
            <a:r>
              <a:rPr lang="en-US" sz="1600" spc="-7" dirty="0">
                <a:cs typeface="Times New Roman"/>
              </a:rPr>
              <a:t>movies</a:t>
            </a:r>
            <a:r>
              <a:rPr lang="en-US" sz="1600" spc="-20" dirty="0">
                <a:cs typeface="Times New Roman"/>
              </a:rPr>
              <a:t> </a:t>
            </a:r>
            <a:r>
              <a:rPr lang="en-US" sz="1600" dirty="0">
                <a:cs typeface="Times New Roman"/>
              </a:rPr>
              <a:t>on</a:t>
            </a:r>
            <a:r>
              <a:rPr lang="en-US" sz="1600" spc="-13" dirty="0">
                <a:cs typeface="Times New Roman"/>
              </a:rPr>
              <a:t> </a:t>
            </a:r>
            <a:r>
              <a:rPr lang="en-US" sz="1600" spc="-7" dirty="0">
                <a:cs typeface="Times New Roman"/>
              </a:rPr>
              <a:t>Netflix</a:t>
            </a:r>
            <a:r>
              <a:rPr lang="en-US" sz="1600" spc="-20" dirty="0">
                <a:cs typeface="Times New Roman"/>
              </a:rPr>
              <a:t> </a:t>
            </a:r>
            <a:r>
              <a:rPr lang="en-US" sz="1600" spc="-7" dirty="0">
                <a:cs typeface="Times New Roman"/>
              </a:rPr>
              <a:t>than</a:t>
            </a:r>
            <a:r>
              <a:rPr lang="en-US" sz="1600" spc="-60" dirty="0">
                <a:cs typeface="Times New Roman"/>
              </a:rPr>
              <a:t> </a:t>
            </a:r>
            <a:r>
              <a:rPr lang="en-US" sz="1600" spc="-7" dirty="0">
                <a:cs typeface="Times New Roman"/>
              </a:rPr>
              <a:t>TV</a:t>
            </a:r>
            <a:r>
              <a:rPr lang="en-US" sz="1600" spc="-53" dirty="0">
                <a:cs typeface="Times New Roman"/>
              </a:rPr>
              <a:t> </a:t>
            </a:r>
            <a:r>
              <a:rPr lang="en-US" sz="1600" spc="-7" dirty="0">
                <a:cs typeface="Times New Roman"/>
              </a:rPr>
              <a:t>shows</a:t>
            </a:r>
            <a:endParaRPr lang="en-US" sz="1600" dirty="0"/>
          </a:p>
        </p:txBody>
      </p:sp>
      <p:pic>
        <p:nvPicPr>
          <p:cNvPr id="21" name="Picture 6">
            <a:extLst>
              <a:ext uri="{FF2B5EF4-FFF2-40B4-BE49-F238E27FC236}">
                <a16:creationId xmlns:a16="http://schemas.microsoft.com/office/drawing/2014/main" id="{AEF3E972-55F4-8A7D-ED72-DF7D67BAB2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0900" y="3561522"/>
            <a:ext cx="6096000" cy="3624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1617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78B6A01-5CD0-C080-08DE-E8C976F219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6450" y="0"/>
            <a:ext cx="10515600" cy="755463"/>
          </a:xfrm>
        </p:spPr>
        <p:txBody>
          <a:bodyPr/>
          <a:lstStyle/>
          <a:p>
            <a:pPr algn="l"/>
            <a:r>
              <a:rPr lang="en-US" sz="3000" u="sng" dirty="0"/>
              <a:t>Release year: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8AF1A45-96E7-8AE8-20C9-11D4E158F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1D04BF2F-FD9D-DD81-FD4D-4812575D4D23}"/>
              </a:ext>
            </a:extLst>
          </p:cNvPr>
          <p:cNvSpPr txBox="1"/>
          <p:nvPr/>
        </p:nvSpPr>
        <p:spPr>
          <a:xfrm>
            <a:off x="702887" y="648909"/>
            <a:ext cx="5904101" cy="2942451"/>
          </a:xfrm>
          <a:prstGeom prst="rect">
            <a:avLst/>
          </a:prstGeom>
        </p:spPr>
        <p:txBody>
          <a:bodyPr vert="horz" wrap="square" lIns="0" tIns="62653" rIns="0" bIns="0" rtlCol="0">
            <a:spAutoFit/>
          </a:bodyPr>
          <a:lstStyle/>
          <a:p>
            <a:pPr marL="474968" indent="-458882" algn="just">
              <a:spcBef>
                <a:spcPts val="493"/>
              </a:spcBef>
              <a:buFont typeface="Arial MT"/>
              <a:buChar char="●"/>
              <a:tabLst>
                <a:tab pos="475815" algn="l"/>
              </a:tabLst>
            </a:pPr>
            <a:r>
              <a:rPr sz="1500" dirty="0">
                <a:solidFill>
                  <a:schemeClr val="bg1"/>
                </a:solidFill>
                <a:cs typeface="Times New Roman"/>
              </a:rPr>
              <a:t>highest</a:t>
            </a:r>
            <a:r>
              <a:rPr sz="1500" spc="-13" dirty="0">
                <a:solidFill>
                  <a:schemeClr val="bg1"/>
                </a:solidFill>
                <a:cs typeface="Times New Roman"/>
              </a:rPr>
              <a:t> </a:t>
            </a:r>
            <a:r>
              <a:rPr sz="1500" dirty="0">
                <a:solidFill>
                  <a:schemeClr val="bg1"/>
                </a:solidFill>
                <a:cs typeface="Times New Roman"/>
              </a:rPr>
              <a:t>number</a:t>
            </a:r>
            <a:r>
              <a:rPr sz="1500" spc="-13" dirty="0">
                <a:solidFill>
                  <a:schemeClr val="bg1"/>
                </a:solidFill>
                <a:cs typeface="Times New Roman"/>
              </a:rPr>
              <a:t> </a:t>
            </a:r>
            <a:r>
              <a:rPr sz="1500" dirty="0">
                <a:solidFill>
                  <a:schemeClr val="bg1"/>
                </a:solidFill>
                <a:cs typeface="Times New Roman"/>
              </a:rPr>
              <a:t>of</a:t>
            </a:r>
            <a:r>
              <a:rPr sz="1500" spc="-13" dirty="0">
                <a:solidFill>
                  <a:schemeClr val="bg1"/>
                </a:solidFill>
                <a:cs typeface="Times New Roman"/>
              </a:rPr>
              <a:t> </a:t>
            </a:r>
            <a:r>
              <a:rPr sz="1500" spc="-7" dirty="0">
                <a:solidFill>
                  <a:schemeClr val="bg1"/>
                </a:solidFill>
                <a:cs typeface="Times New Roman"/>
              </a:rPr>
              <a:t>movies</a:t>
            </a:r>
            <a:r>
              <a:rPr sz="1500" spc="-20" dirty="0">
                <a:solidFill>
                  <a:schemeClr val="bg1"/>
                </a:solidFill>
                <a:cs typeface="Times New Roman"/>
              </a:rPr>
              <a:t> </a:t>
            </a:r>
            <a:r>
              <a:rPr sz="1500" dirty="0">
                <a:solidFill>
                  <a:schemeClr val="bg1"/>
                </a:solidFill>
                <a:cs typeface="Times New Roman"/>
              </a:rPr>
              <a:t>released</a:t>
            </a:r>
            <a:r>
              <a:rPr sz="1500" spc="-13" dirty="0">
                <a:solidFill>
                  <a:schemeClr val="bg1"/>
                </a:solidFill>
                <a:cs typeface="Times New Roman"/>
              </a:rPr>
              <a:t> </a:t>
            </a:r>
            <a:r>
              <a:rPr sz="1500" spc="-7" dirty="0">
                <a:solidFill>
                  <a:schemeClr val="bg1"/>
                </a:solidFill>
                <a:cs typeface="Times New Roman"/>
              </a:rPr>
              <a:t>in</a:t>
            </a:r>
            <a:r>
              <a:rPr sz="1500" spc="-13" dirty="0">
                <a:solidFill>
                  <a:schemeClr val="bg1"/>
                </a:solidFill>
                <a:cs typeface="Times New Roman"/>
              </a:rPr>
              <a:t> </a:t>
            </a:r>
            <a:r>
              <a:rPr sz="1500" dirty="0">
                <a:solidFill>
                  <a:schemeClr val="bg1"/>
                </a:solidFill>
                <a:cs typeface="Times New Roman"/>
              </a:rPr>
              <a:t>2017</a:t>
            </a:r>
            <a:r>
              <a:rPr sz="1500" spc="-13" dirty="0">
                <a:solidFill>
                  <a:schemeClr val="bg1"/>
                </a:solidFill>
                <a:cs typeface="Times New Roman"/>
              </a:rPr>
              <a:t> </a:t>
            </a:r>
            <a:r>
              <a:rPr sz="1500" spc="-7" dirty="0">
                <a:solidFill>
                  <a:schemeClr val="bg1"/>
                </a:solidFill>
                <a:cs typeface="Times New Roman"/>
              </a:rPr>
              <a:t>and</a:t>
            </a:r>
            <a:r>
              <a:rPr sz="1500" spc="-20" dirty="0">
                <a:solidFill>
                  <a:schemeClr val="bg1"/>
                </a:solidFill>
                <a:cs typeface="Times New Roman"/>
              </a:rPr>
              <a:t> </a:t>
            </a:r>
            <a:r>
              <a:rPr sz="1500" dirty="0">
                <a:solidFill>
                  <a:schemeClr val="bg1"/>
                </a:solidFill>
                <a:cs typeface="Times New Roman"/>
              </a:rPr>
              <a:t>2018</a:t>
            </a:r>
            <a:r>
              <a:rPr lang="en-US" sz="1500" dirty="0">
                <a:solidFill>
                  <a:schemeClr val="bg1"/>
                </a:solidFill>
                <a:cs typeface="Times New Roman"/>
              </a:rPr>
              <a:t>.</a:t>
            </a:r>
            <a:endParaRPr sz="1500" dirty="0">
              <a:solidFill>
                <a:schemeClr val="bg1"/>
              </a:solidFill>
              <a:cs typeface="Times New Roman"/>
            </a:endParaRPr>
          </a:p>
          <a:p>
            <a:pPr marL="474968" indent="-458882" algn="just">
              <a:spcBef>
                <a:spcPts val="360"/>
              </a:spcBef>
              <a:buFont typeface="Arial MT"/>
              <a:buChar char="●"/>
              <a:tabLst>
                <a:tab pos="475815" algn="l"/>
              </a:tabLst>
            </a:pPr>
            <a:r>
              <a:rPr sz="1500" dirty="0">
                <a:solidFill>
                  <a:schemeClr val="bg1"/>
                </a:solidFill>
                <a:cs typeface="Times New Roman"/>
              </a:rPr>
              <a:t>highest</a:t>
            </a:r>
            <a:r>
              <a:rPr sz="1500" spc="-20" dirty="0">
                <a:solidFill>
                  <a:schemeClr val="bg1"/>
                </a:solidFill>
                <a:cs typeface="Times New Roman"/>
              </a:rPr>
              <a:t> </a:t>
            </a:r>
            <a:r>
              <a:rPr sz="1500" dirty="0">
                <a:solidFill>
                  <a:schemeClr val="bg1"/>
                </a:solidFill>
                <a:cs typeface="Times New Roman"/>
              </a:rPr>
              <a:t>number</a:t>
            </a:r>
            <a:r>
              <a:rPr sz="1500" spc="-13" dirty="0">
                <a:solidFill>
                  <a:schemeClr val="bg1"/>
                </a:solidFill>
                <a:cs typeface="Times New Roman"/>
              </a:rPr>
              <a:t> </a:t>
            </a:r>
            <a:r>
              <a:rPr sz="1500" dirty="0">
                <a:solidFill>
                  <a:schemeClr val="bg1"/>
                </a:solidFill>
                <a:cs typeface="Times New Roman"/>
              </a:rPr>
              <a:t>of</a:t>
            </a:r>
            <a:r>
              <a:rPr sz="1500" spc="-20" dirty="0">
                <a:solidFill>
                  <a:schemeClr val="bg1"/>
                </a:solidFill>
                <a:cs typeface="Times New Roman"/>
              </a:rPr>
              <a:t> </a:t>
            </a:r>
            <a:r>
              <a:rPr lang="en-US" sz="1500" spc="-7" dirty="0">
                <a:solidFill>
                  <a:schemeClr val="bg1"/>
                </a:solidFill>
                <a:cs typeface="Times New Roman"/>
              </a:rPr>
              <a:t>TV Shows</a:t>
            </a:r>
            <a:r>
              <a:rPr sz="1500" spc="-20" dirty="0">
                <a:solidFill>
                  <a:schemeClr val="bg1"/>
                </a:solidFill>
                <a:cs typeface="Times New Roman"/>
              </a:rPr>
              <a:t> </a:t>
            </a:r>
            <a:r>
              <a:rPr sz="1500" dirty="0">
                <a:solidFill>
                  <a:schemeClr val="bg1"/>
                </a:solidFill>
                <a:cs typeface="Times New Roman"/>
              </a:rPr>
              <a:t>released</a:t>
            </a:r>
            <a:r>
              <a:rPr sz="1500" spc="-20" dirty="0">
                <a:solidFill>
                  <a:schemeClr val="bg1"/>
                </a:solidFill>
                <a:cs typeface="Times New Roman"/>
              </a:rPr>
              <a:t> </a:t>
            </a:r>
            <a:r>
              <a:rPr sz="1500" spc="-7" dirty="0">
                <a:solidFill>
                  <a:schemeClr val="bg1"/>
                </a:solidFill>
                <a:cs typeface="Times New Roman"/>
              </a:rPr>
              <a:t>in</a:t>
            </a:r>
            <a:r>
              <a:rPr sz="1500" spc="-20" dirty="0">
                <a:solidFill>
                  <a:schemeClr val="bg1"/>
                </a:solidFill>
                <a:cs typeface="Times New Roman"/>
              </a:rPr>
              <a:t> </a:t>
            </a:r>
            <a:r>
              <a:rPr sz="1500" dirty="0">
                <a:solidFill>
                  <a:schemeClr val="bg1"/>
                </a:solidFill>
                <a:cs typeface="Times New Roman"/>
              </a:rPr>
              <a:t>2020</a:t>
            </a:r>
            <a:r>
              <a:rPr lang="en-US" sz="1500" dirty="0">
                <a:solidFill>
                  <a:schemeClr val="bg1"/>
                </a:solidFill>
                <a:cs typeface="Times New Roman"/>
              </a:rPr>
              <a:t>.</a:t>
            </a:r>
            <a:endParaRPr sz="1500" dirty="0">
              <a:solidFill>
                <a:schemeClr val="bg1"/>
              </a:solidFill>
              <a:cs typeface="Times New Roman"/>
            </a:endParaRPr>
          </a:p>
          <a:p>
            <a:pPr marL="474968" marR="6773" indent="-458882" algn="just">
              <a:lnSpc>
                <a:spcPct val="114999"/>
              </a:lnSpc>
              <a:buFont typeface="Arial MT"/>
              <a:buChar char="●"/>
              <a:tabLst>
                <a:tab pos="475815" algn="l"/>
              </a:tabLst>
            </a:pPr>
            <a:r>
              <a:rPr sz="1500" spc="-7" dirty="0">
                <a:solidFill>
                  <a:schemeClr val="bg1"/>
                </a:solidFill>
                <a:cs typeface="Times New Roman"/>
              </a:rPr>
              <a:t>The </a:t>
            </a:r>
            <a:r>
              <a:rPr sz="1500" dirty="0">
                <a:solidFill>
                  <a:schemeClr val="bg1"/>
                </a:solidFill>
                <a:cs typeface="Times New Roman"/>
              </a:rPr>
              <a:t>number of </a:t>
            </a:r>
            <a:r>
              <a:rPr sz="1500" spc="-7" dirty="0">
                <a:solidFill>
                  <a:schemeClr val="bg1"/>
                </a:solidFill>
                <a:cs typeface="Times New Roman"/>
              </a:rPr>
              <a:t>movies </a:t>
            </a:r>
            <a:r>
              <a:rPr sz="1500" dirty="0">
                <a:solidFill>
                  <a:schemeClr val="bg1"/>
                </a:solidFill>
                <a:cs typeface="Times New Roman"/>
              </a:rPr>
              <a:t>on </a:t>
            </a:r>
            <a:r>
              <a:rPr sz="1500" spc="-7" dirty="0">
                <a:solidFill>
                  <a:schemeClr val="bg1"/>
                </a:solidFill>
                <a:cs typeface="Times New Roman"/>
              </a:rPr>
              <a:t>Netflix is </a:t>
            </a:r>
            <a:r>
              <a:rPr sz="1500" dirty="0">
                <a:solidFill>
                  <a:schemeClr val="bg1"/>
                </a:solidFill>
                <a:cs typeface="Times New Roman"/>
              </a:rPr>
              <a:t>growing </a:t>
            </a:r>
            <a:r>
              <a:rPr sz="1500" spc="-7" dirty="0">
                <a:solidFill>
                  <a:schemeClr val="bg1"/>
                </a:solidFill>
                <a:cs typeface="Times New Roman"/>
              </a:rPr>
              <a:t>significantly</a:t>
            </a:r>
            <a:r>
              <a:rPr lang="en-US" sz="1500" spc="-7" dirty="0">
                <a:solidFill>
                  <a:schemeClr val="bg1"/>
                </a:solidFill>
                <a:cs typeface="Times New Roman"/>
              </a:rPr>
              <a:t> </a:t>
            </a:r>
            <a:r>
              <a:rPr sz="1500" dirty="0">
                <a:solidFill>
                  <a:schemeClr val="bg1"/>
                </a:solidFill>
                <a:cs typeface="Times New Roman"/>
              </a:rPr>
              <a:t>faster</a:t>
            </a:r>
            <a:r>
              <a:rPr sz="1500" spc="-7" dirty="0">
                <a:solidFill>
                  <a:schemeClr val="bg1"/>
                </a:solidFill>
                <a:cs typeface="Times New Roman"/>
              </a:rPr>
              <a:t> than the</a:t>
            </a:r>
            <a:r>
              <a:rPr sz="1500" spc="-13" dirty="0">
                <a:solidFill>
                  <a:schemeClr val="bg1"/>
                </a:solidFill>
                <a:cs typeface="Times New Roman"/>
              </a:rPr>
              <a:t> </a:t>
            </a:r>
            <a:r>
              <a:rPr sz="1500" dirty="0">
                <a:solidFill>
                  <a:schemeClr val="bg1"/>
                </a:solidFill>
                <a:cs typeface="Times New Roman"/>
              </a:rPr>
              <a:t>number of</a:t>
            </a:r>
            <a:r>
              <a:rPr sz="1500" spc="-47" dirty="0">
                <a:solidFill>
                  <a:schemeClr val="bg1"/>
                </a:solidFill>
                <a:cs typeface="Times New Roman"/>
              </a:rPr>
              <a:t> </a:t>
            </a:r>
            <a:r>
              <a:rPr sz="1500" spc="-7" dirty="0">
                <a:solidFill>
                  <a:schemeClr val="bg1"/>
                </a:solidFill>
                <a:cs typeface="Times New Roman"/>
              </a:rPr>
              <a:t>TV</a:t>
            </a:r>
            <a:r>
              <a:rPr sz="1500" spc="-40" dirty="0">
                <a:solidFill>
                  <a:schemeClr val="bg1"/>
                </a:solidFill>
                <a:cs typeface="Times New Roman"/>
              </a:rPr>
              <a:t> </a:t>
            </a:r>
            <a:r>
              <a:rPr sz="1500" spc="-7" dirty="0">
                <a:solidFill>
                  <a:schemeClr val="bg1"/>
                </a:solidFill>
                <a:cs typeface="Times New Roman"/>
              </a:rPr>
              <a:t>shows.</a:t>
            </a:r>
            <a:endParaRPr sz="1500" dirty="0">
              <a:solidFill>
                <a:schemeClr val="bg1"/>
              </a:solidFill>
              <a:cs typeface="Times New Roman"/>
            </a:endParaRPr>
          </a:p>
          <a:p>
            <a:pPr marL="474968" marR="31326" indent="-458882" algn="just">
              <a:lnSpc>
                <a:spcPct val="114999"/>
              </a:lnSpc>
              <a:buFont typeface="Arial MT"/>
              <a:buChar char="●"/>
              <a:tabLst>
                <a:tab pos="475815" algn="l"/>
              </a:tabLst>
            </a:pPr>
            <a:r>
              <a:rPr sz="1500" spc="-87" dirty="0">
                <a:solidFill>
                  <a:schemeClr val="bg1"/>
                </a:solidFill>
                <a:cs typeface="Times New Roman"/>
              </a:rPr>
              <a:t>We</a:t>
            </a:r>
            <a:r>
              <a:rPr sz="1500" spc="-80" dirty="0">
                <a:solidFill>
                  <a:schemeClr val="bg1"/>
                </a:solidFill>
                <a:cs typeface="Times New Roman"/>
              </a:rPr>
              <a:t> </a:t>
            </a:r>
            <a:r>
              <a:rPr sz="1500" spc="-7" dirty="0">
                <a:solidFill>
                  <a:schemeClr val="bg1"/>
                </a:solidFill>
                <a:cs typeface="Times New Roman"/>
              </a:rPr>
              <a:t>saw </a:t>
            </a:r>
            <a:r>
              <a:rPr sz="1500" dirty="0">
                <a:solidFill>
                  <a:schemeClr val="bg1"/>
                </a:solidFill>
                <a:cs typeface="Times New Roman"/>
              </a:rPr>
              <a:t>a huge </a:t>
            </a:r>
            <a:r>
              <a:rPr sz="1500" spc="-7" dirty="0">
                <a:solidFill>
                  <a:schemeClr val="bg1"/>
                </a:solidFill>
                <a:cs typeface="Times New Roman"/>
              </a:rPr>
              <a:t>increase in the </a:t>
            </a:r>
            <a:r>
              <a:rPr sz="1500" dirty="0">
                <a:solidFill>
                  <a:schemeClr val="bg1"/>
                </a:solidFill>
                <a:cs typeface="Times New Roman"/>
              </a:rPr>
              <a:t>number of </a:t>
            </a:r>
            <a:r>
              <a:rPr sz="1500" spc="-7" dirty="0">
                <a:solidFill>
                  <a:schemeClr val="bg1"/>
                </a:solidFill>
                <a:cs typeface="Times New Roman"/>
              </a:rPr>
              <a:t>movies and</a:t>
            </a:r>
            <a:r>
              <a:rPr lang="en-US" sz="1500" spc="-7" dirty="0">
                <a:solidFill>
                  <a:schemeClr val="bg1"/>
                </a:solidFill>
                <a:cs typeface="Times New Roman"/>
              </a:rPr>
              <a:t> </a:t>
            </a:r>
            <a:r>
              <a:rPr sz="1500" spc="-7" dirty="0">
                <a:solidFill>
                  <a:schemeClr val="bg1"/>
                </a:solidFill>
                <a:cs typeface="Times New Roman"/>
              </a:rPr>
              <a:t>television</a:t>
            </a:r>
            <a:r>
              <a:rPr sz="1500" spc="-13" dirty="0">
                <a:solidFill>
                  <a:schemeClr val="bg1"/>
                </a:solidFill>
                <a:cs typeface="Times New Roman"/>
              </a:rPr>
              <a:t> </a:t>
            </a:r>
            <a:r>
              <a:rPr sz="1500" spc="-7" dirty="0">
                <a:solidFill>
                  <a:schemeClr val="bg1"/>
                </a:solidFill>
                <a:cs typeface="Times New Roman"/>
              </a:rPr>
              <a:t>episodes after</a:t>
            </a:r>
            <a:r>
              <a:rPr sz="1500" spc="-13" dirty="0">
                <a:solidFill>
                  <a:schemeClr val="bg1"/>
                </a:solidFill>
                <a:cs typeface="Times New Roman"/>
              </a:rPr>
              <a:t> </a:t>
            </a:r>
            <a:r>
              <a:rPr sz="1500" dirty="0">
                <a:solidFill>
                  <a:schemeClr val="bg1"/>
                </a:solidFill>
                <a:cs typeface="Times New Roman"/>
              </a:rPr>
              <a:t>2015.</a:t>
            </a:r>
          </a:p>
          <a:p>
            <a:pPr marL="474968" marR="11006" indent="-458882" algn="just">
              <a:lnSpc>
                <a:spcPct val="114999"/>
              </a:lnSpc>
              <a:buFont typeface="Arial MT"/>
              <a:buChar char="●"/>
              <a:tabLst>
                <a:tab pos="475815" algn="l"/>
              </a:tabLst>
            </a:pPr>
            <a:r>
              <a:rPr sz="1500" spc="-7" dirty="0">
                <a:solidFill>
                  <a:schemeClr val="bg1"/>
                </a:solidFill>
                <a:cs typeface="Times New Roman"/>
              </a:rPr>
              <a:t>there is </a:t>
            </a:r>
            <a:r>
              <a:rPr sz="1500" dirty="0">
                <a:solidFill>
                  <a:schemeClr val="bg1"/>
                </a:solidFill>
                <a:cs typeface="Times New Roman"/>
              </a:rPr>
              <a:t>a </a:t>
            </a:r>
            <a:r>
              <a:rPr sz="1500" spc="-7" dirty="0">
                <a:solidFill>
                  <a:schemeClr val="bg1"/>
                </a:solidFill>
                <a:cs typeface="Times New Roman"/>
              </a:rPr>
              <a:t>significant </a:t>
            </a:r>
            <a:r>
              <a:rPr sz="1500" dirty="0">
                <a:solidFill>
                  <a:schemeClr val="bg1"/>
                </a:solidFill>
                <a:cs typeface="Times New Roman"/>
              </a:rPr>
              <a:t>drop </a:t>
            </a:r>
            <a:r>
              <a:rPr sz="1500" spc="-7" dirty="0">
                <a:solidFill>
                  <a:schemeClr val="bg1"/>
                </a:solidFill>
                <a:cs typeface="Times New Roman"/>
              </a:rPr>
              <a:t>in the </a:t>
            </a:r>
            <a:r>
              <a:rPr sz="1500" dirty="0">
                <a:solidFill>
                  <a:schemeClr val="bg1"/>
                </a:solidFill>
                <a:cs typeface="Times New Roman"/>
              </a:rPr>
              <a:t>number of </a:t>
            </a:r>
            <a:r>
              <a:rPr sz="1500" spc="-7" dirty="0">
                <a:solidFill>
                  <a:schemeClr val="bg1"/>
                </a:solidFill>
                <a:cs typeface="Times New Roman"/>
              </a:rPr>
              <a:t>movies and</a:t>
            </a:r>
            <a:r>
              <a:rPr lang="en-US" sz="1500" spc="-7" dirty="0">
                <a:solidFill>
                  <a:schemeClr val="bg1"/>
                </a:solidFill>
                <a:cs typeface="Times New Roman"/>
              </a:rPr>
              <a:t> </a:t>
            </a:r>
            <a:r>
              <a:rPr sz="1500" spc="-7" dirty="0">
                <a:solidFill>
                  <a:schemeClr val="bg1"/>
                </a:solidFill>
                <a:cs typeface="Times New Roman"/>
              </a:rPr>
              <a:t>television</a:t>
            </a:r>
            <a:r>
              <a:rPr sz="1500" spc="-13" dirty="0">
                <a:solidFill>
                  <a:schemeClr val="bg1"/>
                </a:solidFill>
                <a:cs typeface="Times New Roman"/>
              </a:rPr>
              <a:t> </a:t>
            </a:r>
            <a:r>
              <a:rPr sz="1500" spc="-7" dirty="0">
                <a:solidFill>
                  <a:schemeClr val="bg1"/>
                </a:solidFill>
                <a:cs typeface="Times New Roman"/>
              </a:rPr>
              <a:t>episodes</a:t>
            </a:r>
            <a:r>
              <a:rPr sz="1500" spc="-13" dirty="0">
                <a:solidFill>
                  <a:schemeClr val="bg1"/>
                </a:solidFill>
                <a:cs typeface="Times New Roman"/>
              </a:rPr>
              <a:t> </a:t>
            </a:r>
            <a:r>
              <a:rPr sz="1500" dirty="0">
                <a:solidFill>
                  <a:schemeClr val="bg1"/>
                </a:solidFill>
                <a:cs typeface="Times New Roman"/>
              </a:rPr>
              <a:t>produced </a:t>
            </a:r>
            <a:r>
              <a:rPr sz="1500" spc="-7" dirty="0">
                <a:solidFill>
                  <a:schemeClr val="bg1"/>
                </a:solidFill>
                <a:cs typeface="Times New Roman"/>
              </a:rPr>
              <a:t>after</a:t>
            </a:r>
            <a:r>
              <a:rPr sz="1500" spc="-13" dirty="0">
                <a:solidFill>
                  <a:schemeClr val="bg1"/>
                </a:solidFill>
                <a:cs typeface="Times New Roman"/>
              </a:rPr>
              <a:t> </a:t>
            </a:r>
            <a:r>
              <a:rPr sz="1500" dirty="0">
                <a:solidFill>
                  <a:schemeClr val="bg1"/>
                </a:solidFill>
                <a:cs typeface="Times New Roman"/>
              </a:rPr>
              <a:t>2020.</a:t>
            </a:r>
          </a:p>
          <a:p>
            <a:pPr marL="474968" marR="11853" indent="-458882" algn="just">
              <a:lnSpc>
                <a:spcPct val="114999"/>
              </a:lnSpc>
              <a:buFont typeface="Arial MT"/>
              <a:buChar char="●"/>
              <a:tabLst>
                <a:tab pos="475815" algn="l"/>
              </a:tabLst>
            </a:pPr>
            <a:r>
              <a:rPr sz="1500" dirty="0">
                <a:solidFill>
                  <a:schemeClr val="bg1"/>
                </a:solidFill>
                <a:cs typeface="Times New Roman"/>
              </a:rPr>
              <a:t>It</a:t>
            </a:r>
            <a:r>
              <a:rPr sz="1500" spc="7" dirty="0">
                <a:solidFill>
                  <a:schemeClr val="bg1"/>
                </a:solidFill>
                <a:cs typeface="Times New Roman"/>
              </a:rPr>
              <a:t> </a:t>
            </a:r>
            <a:r>
              <a:rPr sz="1500" spc="-7" dirty="0">
                <a:solidFill>
                  <a:schemeClr val="bg1"/>
                </a:solidFill>
                <a:cs typeface="Times New Roman"/>
              </a:rPr>
              <a:t>appears</a:t>
            </a:r>
            <a:r>
              <a:rPr sz="1500" dirty="0">
                <a:solidFill>
                  <a:schemeClr val="bg1"/>
                </a:solidFill>
                <a:cs typeface="Times New Roman"/>
              </a:rPr>
              <a:t> </a:t>
            </a:r>
            <a:r>
              <a:rPr sz="1500" spc="-7" dirty="0">
                <a:solidFill>
                  <a:schemeClr val="bg1"/>
                </a:solidFill>
                <a:cs typeface="Times New Roman"/>
              </a:rPr>
              <a:t>that</a:t>
            </a:r>
            <a:r>
              <a:rPr sz="1500" dirty="0">
                <a:solidFill>
                  <a:schemeClr val="bg1"/>
                </a:solidFill>
                <a:cs typeface="Times New Roman"/>
              </a:rPr>
              <a:t> </a:t>
            </a:r>
            <a:r>
              <a:rPr sz="1500" spc="-7" dirty="0">
                <a:solidFill>
                  <a:schemeClr val="bg1"/>
                </a:solidFill>
                <a:cs typeface="Times New Roman"/>
              </a:rPr>
              <a:t>Netflix</a:t>
            </a:r>
            <a:r>
              <a:rPr sz="1500" dirty="0">
                <a:solidFill>
                  <a:schemeClr val="bg1"/>
                </a:solidFill>
                <a:cs typeface="Times New Roman"/>
              </a:rPr>
              <a:t> has</a:t>
            </a:r>
            <a:r>
              <a:rPr sz="1500" spc="7" dirty="0">
                <a:solidFill>
                  <a:schemeClr val="bg1"/>
                </a:solidFill>
                <a:cs typeface="Times New Roman"/>
              </a:rPr>
              <a:t> </a:t>
            </a:r>
            <a:r>
              <a:rPr sz="1500" dirty="0">
                <a:solidFill>
                  <a:schemeClr val="bg1"/>
                </a:solidFill>
                <a:cs typeface="Times New Roman"/>
              </a:rPr>
              <a:t>focused</a:t>
            </a:r>
            <a:r>
              <a:rPr sz="1500" spc="7" dirty="0">
                <a:solidFill>
                  <a:schemeClr val="bg1"/>
                </a:solidFill>
                <a:cs typeface="Times New Roman"/>
              </a:rPr>
              <a:t> </a:t>
            </a:r>
            <a:r>
              <a:rPr sz="1500" spc="-7" dirty="0">
                <a:solidFill>
                  <a:schemeClr val="bg1"/>
                </a:solidFill>
                <a:cs typeface="Times New Roman"/>
              </a:rPr>
              <a:t>more</a:t>
            </a:r>
            <a:r>
              <a:rPr sz="1500" dirty="0">
                <a:solidFill>
                  <a:schemeClr val="bg1"/>
                </a:solidFill>
                <a:cs typeface="Times New Roman"/>
              </a:rPr>
              <a:t> </a:t>
            </a:r>
            <a:r>
              <a:rPr sz="1500" spc="-7" dirty="0">
                <a:solidFill>
                  <a:schemeClr val="bg1"/>
                </a:solidFill>
                <a:cs typeface="Times New Roman"/>
              </a:rPr>
              <a:t>attention</a:t>
            </a:r>
            <a:r>
              <a:rPr sz="1500" dirty="0">
                <a:solidFill>
                  <a:schemeClr val="bg1"/>
                </a:solidFill>
                <a:cs typeface="Times New Roman"/>
              </a:rPr>
              <a:t> on</a:t>
            </a:r>
            <a:r>
              <a:rPr lang="en-US" sz="1500" dirty="0">
                <a:solidFill>
                  <a:schemeClr val="bg1"/>
                </a:solidFill>
                <a:cs typeface="Times New Roman"/>
              </a:rPr>
              <a:t> </a:t>
            </a:r>
            <a:r>
              <a:rPr sz="1500" spc="-7" dirty="0">
                <a:solidFill>
                  <a:schemeClr val="bg1"/>
                </a:solidFill>
                <a:cs typeface="Times New Roman"/>
              </a:rPr>
              <a:t>increasing Movie content that TV Shows. Movies </a:t>
            </a:r>
            <a:r>
              <a:rPr sz="1500" dirty="0">
                <a:solidFill>
                  <a:schemeClr val="bg1"/>
                </a:solidFill>
                <a:cs typeface="Times New Roman"/>
              </a:rPr>
              <a:t>have</a:t>
            </a:r>
            <a:r>
              <a:rPr lang="en-US" sz="1500" dirty="0">
                <a:solidFill>
                  <a:schemeClr val="bg1"/>
                </a:solidFill>
                <a:cs typeface="Times New Roman"/>
              </a:rPr>
              <a:t> </a:t>
            </a:r>
            <a:r>
              <a:rPr sz="1500" spc="-7" dirty="0">
                <a:solidFill>
                  <a:schemeClr val="bg1"/>
                </a:solidFill>
                <a:cs typeface="Times New Roman"/>
              </a:rPr>
              <a:t>increased</a:t>
            </a:r>
            <a:r>
              <a:rPr sz="1500" spc="-13" dirty="0">
                <a:solidFill>
                  <a:schemeClr val="bg1"/>
                </a:solidFill>
                <a:cs typeface="Times New Roman"/>
              </a:rPr>
              <a:t> </a:t>
            </a:r>
            <a:r>
              <a:rPr sz="1500" spc="-7" dirty="0">
                <a:solidFill>
                  <a:schemeClr val="bg1"/>
                </a:solidFill>
                <a:cs typeface="Times New Roman"/>
              </a:rPr>
              <a:t>much</a:t>
            </a:r>
            <a:r>
              <a:rPr sz="1500" spc="-13" dirty="0">
                <a:solidFill>
                  <a:schemeClr val="bg1"/>
                </a:solidFill>
                <a:cs typeface="Times New Roman"/>
              </a:rPr>
              <a:t> </a:t>
            </a:r>
            <a:r>
              <a:rPr sz="1500" spc="-7" dirty="0">
                <a:solidFill>
                  <a:schemeClr val="bg1"/>
                </a:solidFill>
                <a:cs typeface="Times New Roman"/>
              </a:rPr>
              <a:t>more</a:t>
            </a:r>
            <a:r>
              <a:rPr sz="1500" spc="-13" dirty="0">
                <a:solidFill>
                  <a:schemeClr val="bg1"/>
                </a:solidFill>
                <a:cs typeface="Times New Roman"/>
              </a:rPr>
              <a:t> </a:t>
            </a:r>
            <a:r>
              <a:rPr sz="1500" dirty="0">
                <a:solidFill>
                  <a:schemeClr val="bg1"/>
                </a:solidFill>
                <a:cs typeface="Times New Roman"/>
              </a:rPr>
              <a:t>dramatically</a:t>
            </a:r>
            <a:r>
              <a:rPr sz="1500" spc="-7" dirty="0">
                <a:solidFill>
                  <a:schemeClr val="bg1"/>
                </a:solidFill>
                <a:cs typeface="Times New Roman"/>
              </a:rPr>
              <a:t> than</a:t>
            </a:r>
            <a:r>
              <a:rPr sz="1500" spc="-47" dirty="0">
                <a:solidFill>
                  <a:schemeClr val="bg1"/>
                </a:solidFill>
                <a:cs typeface="Times New Roman"/>
              </a:rPr>
              <a:t> </a:t>
            </a:r>
            <a:r>
              <a:rPr sz="1500" spc="-7" dirty="0">
                <a:solidFill>
                  <a:schemeClr val="bg1"/>
                </a:solidFill>
                <a:cs typeface="Times New Roman"/>
              </a:rPr>
              <a:t>TV</a:t>
            </a:r>
            <a:r>
              <a:rPr sz="1500" spc="-40" dirty="0">
                <a:solidFill>
                  <a:schemeClr val="bg1"/>
                </a:solidFill>
                <a:cs typeface="Times New Roman"/>
              </a:rPr>
              <a:t> </a:t>
            </a:r>
            <a:r>
              <a:rPr sz="1500" spc="-7" dirty="0">
                <a:solidFill>
                  <a:schemeClr val="bg1"/>
                </a:solidFill>
                <a:cs typeface="Times New Roman"/>
              </a:rPr>
              <a:t>shows.</a:t>
            </a:r>
            <a:endParaRPr sz="1500" dirty="0">
              <a:solidFill>
                <a:schemeClr val="bg1"/>
              </a:solidFill>
              <a:cs typeface="Times New Roman"/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7AF133F9-6AB4-5FA1-DC54-F210C2F431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293" y="3810000"/>
            <a:ext cx="6487418" cy="2781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C3766F0F-8973-9938-7015-4A7909A69E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3406" y="3874475"/>
            <a:ext cx="5134214" cy="2773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ooter Placeholder 10">
            <a:extLst>
              <a:ext uri="{FF2B5EF4-FFF2-40B4-BE49-F238E27FC236}">
                <a16:creationId xmlns:a16="http://schemas.microsoft.com/office/drawing/2014/main" id="{CB5DB6F5-336E-BF90-A8A5-8C45733D6A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0378" y="3509350"/>
            <a:ext cx="4114800" cy="365125"/>
          </a:xfrm>
        </p:spPr>
        <p:txBody>
          <a:bodyPr/>
          <a:lstStyle/>
          <a:p>
            <a:r>
              <a:rPr lang="en-US" sz="1500" u="sng" dirty="0" err="1"/>
              <a:t>tv_shows</a:t>
            </a:r>
            <a:r>
              <a:rPr lang="en-US" sz="1500" u="sng" dirty="0"/>
              <a:t>:</a:t>
            </a: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D0D06699-40D8-D06F-A954-DC41E4104D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3406" y="572115"/>
            <a:ext cx="5134214" cy="2773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Footer Placeholder 10">
            <a:extLst>
              <a:ext uri="{FF2B5EF4-FFF2-40B4-BE49-F238E27FC236}">
                <a16:creationId xmlns:a16="http://schemas.microsoft.com/office/drawing/2014/main" id="{9065570E-B889-2EA0-4851-7FAD07548757}"/>
              </a:ext>
            </a:extLst>
          </p:cNvPr>
          <p:cNvSpPr txBox="1">
            <a:spLocks/>
          </p:cNvSpPr>
          <p:nvPr/>
        </p:nvSpPr>
        <p:spPr>
          <a:xfrm>
            <a:off x="7060378" y="16885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kern="1200" spc="0">
                <a:solidFill>
                  <a:schemeClr val="bg1"/>
                </a:solidFill>
                <a:latin typeface="+mj-lt"/>
                <a:ea typeface="+mn-ea"/>
                <a:cs typeface="Biome" panose="020B05030302040208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500" u="sng" dirty="0"/>
              <a:t>movies:</a:t>
            </a:r>
          </a:p>
        </p:txBody>
      </p:sp>
    </p:spTree>
    <p:extLst>
      <p:ext uri="{BB962C8B-B14F-4D97-AF65-F5344CB8AC3E}">
        <p14:creationId xmlns:p14="http://schemas.microsoft.com/office/powerpoint/2010/main" val="3358645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AA910A-A120-0EC4-A6BF-AE39C189C28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07829" y="5577367"/>
            <a:ext cx="11492193" cy="755463"/>
          </a:xfrm>
        </p:spPr>
        <p:txBody>
          <a:bodyPr/>
          <a:lstStyle/>
          <a:p>
            <a:pPr marL="485128" marR="6773" indent="-469042">
              <a:lnSpc>
                <a:spcPct val="114999"/>
              </a:lnSpc>
              <a:spcBef>
                <a:spcPts val="133"/>
              </a:spcBef>
              <a:buFont typeface="Arial MT"/>
              <a:buChar char="●"/>
              <a:tabLst>
                <a:tab pos="485128" algn="l"/>
                <a:tab pos="485975" algn="l"/>
              </a:tabLst>
            </a:pPr>
            <a:r>
              <a:rPr lang="en-US" sz="1800" spc="-7" dirty="0">
                <a:cs typeface="Times New Roman"/>
              </a:rPr>
              <a:t>The above </a:t>
            </a:r>
            <a:r>
              <a:rPr lang="en-US" sz="1800" dirty="0">
                <a:cs typeface="Times New Roman"/>
              </a:rPr>
              <a:t>graph </a:t>
            </a:r>
            <a:r>
              <a:rPr lang="en-US" sz="1800" spc="-7" dirty="0">
                <a:cs typeface="Times New Roman"/>
              </a:rPr>
              <a:t>shows that</a:t>
            </a:r>
            <a:r>
              <a:rPr lang="en-US" sz="1800" dirty="0">
                <a:cs typeface="Times New Roman"/>
              </a:rPr>
              <a:t> </a:t>
            </a:r>
            <a:r>
              <a:rPr lang="en-US" sz="1800" spc="-7" dirty="0">
                <a:cs typeface="Times New Roman"/>
              </a:rPr>
              <a:t>in </a:t>
            </a:r>
            <a:r>
              <a:rPr lang="en-US" sz="1800" dirty="0">
                <a:cs typeface="Times New Roman"/>
              </a:rPr>
              <a:t>both </a:t>
            </a:r>
            <a:r>
              <a:rPr lang="en-US" sz="1800" spc="-7" dirty="0">
                <a:cs typeface="Times New Roman"/>
              </a:rPr>
              <a:t>cases the most content is added to Netflix </a:t>
            </a:r>
            <a:r>
              <a:rPr lang="en-US" sz="1800" dirty="0">
                <a:cs typeface="Times New Roman"/>
              </a:rPr>
              <a:t>from </a:t>
            </a:r>
            <a:r>
              <a:rPr lang="en-US" sz="1800" spc="7" dirty="0">
                <a:cs typeface="Times New Roman"/>
              </a:rPr>
              <a:t> </a:t>
            </a:r>
            <a:r>
              <a:rPr lang="en-US" sz="1800" dirty="0">
                <a:cs typeface="Times New Roman"/>
              </a:rPr>
              <a:t>October</a:t>
            </a:r>
            <a:r>
              <a:rPr lang="en-US" sz="1800" spc="-7" dirty="0">
                <a:cs typeface="Times New Roman"/>
              </a:rPr>
              <a:t> to January.</a:t>
            </a:r>
            <a:endParaRPr lang="en-US" sz="1800" dirty="0">
              <a:cs typeface="Times New Roman"/>
            </a:endParaRP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761D5C1B-39FE-2949-16D4-283AB532DB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24F78-56A6-7740-B68D-8D4D026EDF3F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19" name="Title 2">
            <a:extLst>
              <a:ext uri="{FF2B5EF4-FFF2-40B4-BE49-F238E27FC236}">
                <a16:creationId xmlns:a16="http://schemas.microsoft.com/office/drawing/2014/main" id="{647AD1C4-1053-DAAB-4FA0-386EEAA2B0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6450" y="241976"/>
            <a:ext cx="10515600" cy="755463"/>
          </a:xfrm>
        </p:spPr>
        <p:txBody>
          <a:bodyPr/>
          <a:lstStyle/>
          <a:p>
            <a:pPr algn="l"/>
            <a:r>
              <a:rPr lang="en-US" sz="3000" u="sng" dirty="0"/>
              <a:t>Release month:</a:t>
            </a:r>
          </a:p>
        </p:txBody>
      </p:sp>
      <p:pic>
        <p:nvPicPr>
          <p:cNvPr id="20" name="Picture 2">
            <a:extLst>
              <a:ext uri="{FF2B5EF4-FFF2-40B4-BE49-F238E27FC236}">
                <a16:creationId xmlns:a16="http://schemas.microsoft.com/office/drawing/2014/main" id="{423C2247-28D5-3A03-6BB6-E71ECA0293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710" y="1186358"/>
            <a:ext cx="5175272" cy="4201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>
            <a:extLst>
              <a:ext uri="{FF2B5EF4-FFF2-40B4-BE49-F238E27FC236}">
                <a16:creationId xmlns:a16="http://schemas.microsoft.com/office/drawing/2014/main" id="{12095753-5890-FB73-6D19-FAA32056FA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7880" y="1186358"/>
            <a:ext cx="6220125" cy="4201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9271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7">
      <a:dk1>
        <a:srgbClr val="000000"/>
      </a:dk1>
      <a:lt1>
        <a:srgbClr val="FFFFFF"/>
      </a:lt1>
      <a:dk2>
        <a:srgbClr val="FC4EFB"/>
      </a:dk2>
      <a:lt2>
        <a:srgbClr val="E7E6E6"/>
      </a:lt2>
      <a:accent1>
        <a:srgbClr val="FAF24C"/>
      </a:accent1>
      <a:accent2>
        <a:srgbClr val="5EFCAC"/>
      </a:accent2>
      <a:accent3>
        <a:srgbClr val="73EBF9"/>
      </a:accent3>
      <a:accent4>
        <a:srgbClr val="316CFC"/>
      </a:accent4>
      <a:accent5>
        <a:srgbClr val="B059FD"/>
      </a:accent5>
      <a:accent6>
        <a:srgbClr val="9405FC"/>
      </a:accent6>
      <a:hlink>
        <a:srgbClr val="FFFFFF"/>
      </a:hlink>
      <a:folHlink>
        <a:srgbClr val="FFFFFF"/>
      </a:folHlink>
    </a:clrScheme>
    <a:fontScheme name="Custom 15">
      <a:majorFont>
        <a:latin typeface="Biome"/>
        <a:ea typeface=""/>
        <a:cs typeface=""/>
      </a:majorFont>
      <a:minorFont>
        <a:latin typeface="Arial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cientific-Findings_WAC_CP_v10" id="{DFB4E90D-091B-45B9-9CB3-B93AA2CDF265}" vid="{C9138B91-C486-4852-8AB0-95D8040FA95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C44BFB8-0B48-48D5-A0BA-9317960E8F6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86D7367-F508-4F80-B02C-79260B726607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D9DD645B-D823-4D85-A8AC-AFAC8212B2F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Scientific findings presentation</Template>
  <TotalTime>2512</TotalTime>
  <Words>1692</Words>
  <Application>Microsoft Office PowerPoint</Application>
  <PresentationFormat>Widescreen</PresentationFormat>
  <Paragraphs>190</Paragraphs>
  <Slides>22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0" baseType="lpstr">
      <vt:lpstr>Arial</vt:lpstr>
      <vt:lpstr>Arial MT</vt:lpstr>
      <vt:lpstr>Arial Nova</vt:lpstr>
      <vt:lpstr>Biome</vt:lpstr>
      <vt:lpstr>Biome Light</vt:lpstr>
      <vt:lpstr>Calibri</vt:lpstr>
      <vt:lpstr>Segoe UI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Types of content available on Netflix, and the ratings of Movies &amp; TV Shows</vt:lpstr>
      <vt:lpstr>Release year:</vt:lpstr>
      <vt:lpstr>Release month:</vt:lpstr>
      <vt:lpstr>Duration:</vt:lpstr>
      <vt:lpstr>Country: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Capstone Project – 4  Netflix Movies &amp; TV Shows Clustering</dc:title>
  <dc:creator>MD KAMRAN</dc:creator>
  <cp:lastModifiedBy>MD KAMRAN</cp:lastModifiedBy>
  <cp:revision>22</cp:revision>
  <dcterms:created xsi:type="dcterms:W3CDTF">2023-02-03T16:13:25Z</dcterms:created>
  <dcterms:modified xsi:type="dcterms:W3CDTF">2023-02-06T11:09:55Z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